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40" r:id="rId2"/>
    <p:sldId id="430" r:id="rId3"/>
    <p:sldId id="452" r:id="rId4"/>
    <p:sldId id="463" r:id="rId5"/>
    <p:sldId id="464" r:id="rId6"/>
    <p:sldId id="461" r:id="rId7"/>
    <p:sldId id="453" r:id="rId8"/>
    <p:sldId id="457" r:id="rId9"/>
    <p:sldId id="459" r:id="rId10"/>
  </p:sldIdLst>
  <p:sldSz cx="9144000" cy="5143500" type="screen16x9"/>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0879" autoAdjust="0"/>
  </p:normalViewPr>
  <p:slideViewPr>
    <p:cSldViewPr>
      <p:cViewPr varScale="1">
        <p:scale>
          <a:sx n="122" d="100"/>
          <a:sy n="122" d="100"/>
        </p:scale>
        <p:origin x="1032"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792"/>
          </a:xfrm>
          <a:prstGeom prst="rect">
            <a:avLst/>
          </a:prstGeom>
        </p:spPr>
        <p:txBody>
          <a:bodyPr vert="horz" lIns="92217" tIns="46109" rIns="92217" bIns="46109" rtlCol="0"/>
          <a:lstStyle>
            <a:lvl1pPr algn="l">
              <a:defRPr sz="1200"/>
            </a:lvl1pPr>
          </a:lstStyle>
          <a:p>
            <a:endParaRPr lang="en-CA"/>
          </a:p>
        </p:txBody>
      </p:sp>
      <p:sp>
        <p:nvSpPr>
          <p:cNvPr id="3" name="Date Placeholder 2"/>
          <p:cNvSpPr>
            <a:spLocks noGrp="1"/>
          </p:cNvSpPr>
          <p:nvPr>
            <p:ph type="dt" sz="quarter" idx="1"/>
          </p:nvPr>
        </p:nvSpPr>
        <p:spPr>
          <a:xfrm>
            <a:off x="4008100" y="0"/>
            <a:ext cx="3067374" cy="468792"/>
          </a:xfrm>
          <a:prstGeom prst="rect">
            <a:avLst/>
          </a:prstGeom>
        </p:spPr>
        <p:txBody>
          <a:bodyPr vert="horz" lIns="92217" tIns="46109" rIns="92217" bIns="46109" rtlCol="0"/>
          <a:lstStyle>
            <a:lvl1pPr algn="r">
              <a:defRPr sz="1200"/>
            </a:lvl1pPr>
          </a:lstStyle>
          <a:p>
            <a:fld id="{73440A15-472E-4AAD-9A04-B00AACF8419B}" type="datetimeFigureOut">
              <a:rPr lang="en-CA" smtClean="0"/>
              <a:pPr/>
              <a:t>2022-10-14</a:t>
            </a:fld>
            <a:endParaRPr lang="en-CA"/>
          </a:p>
        </p:txBody>
      </p:sp>
      <p:sp>
        <p:nvSpPr>
          <p:cNvPr id="4" name="Footer Placeholder 3"/>
          <p:cNvSpPr>
            <a:spLocks noGrp="1"/>
          </p:cNvSpPr>
          <p:nvPr>
            <p:ph type="ftr" sz="quarter" idx="2"/>
          </p:nvPr>
        </p:nvSpPr>
        <p:spPr>
          <a:xfrm>
            <a:off x="0" y="8899034"/>
            <a:ext cx="3067374" cy="468792"/>
          </a:xfrm>
          <a:prstGeom prst="rect">
            <a:avLst/>
          </a:prstGeom>
        </p:spPr>
        <p:txBody>
          <a:bodyPr vert="horz" lIns="92217" tIns="46109" rIns="92217" bIns="46109" rtlCol="0" anchor="b"/>
          <a:lstStyle>
            <a:lvl1pPr algn="l">
              <a:defRPr sz="1200"/>
            </a:lvl1pPr>
          </a:lstStyle>
          <a:p>
            <a:endParaRPr lang="en-CA"/>
          </a:p>
        </p:txBody>
      </p:sp>
      <p:sp>
        <p:nvSpPr>
          <p:cNvPr id="5" name="Slide Number Placeholder 4"/>
          <p:cNvSpPr>
            <a:spLocks noGrp="1"/>
          </p:cNvSpPr>
          <p:nvPr>
            <p:ph type="sldNum" sz="quarter" idx="3"/>
          </p:nvPr>
        </p:nvSpPr>
        <p:spPr>
          <a:xfrm>
            <a:off x="4008100" y="8899034"/>
            <a:ext cx="3067374" cy="468792"/>
          </a:xfrm>
          <a:prstGeom prst="rect">
            <a:avLst/>
          </a:prstGeom>
        </p:spPr>
        <p:txBody>
          <a:bodyPr vert="horz" lIns="92217" tIns="46109" rIns="92217" bIns="46109" rtlCol="0" anchor="b"/>
          <a:lstStyle>
            <a:lvl1pPr algn="r">
              <a:defRPr sz="1200"/>
            </a:lvl1pPr>
          </a:lstStyle>
          <a:p>
            <a:fld id="{38A2D000-A17E-40C9-987E-68D8F0ABC666}"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374" cy="470391"/>
          </a:xfrm>
          <a:prstGeom prst="rect">
            <a:avLst/>
          </a:prstGeom>
        </p:spPr>
        <p:txBody>
          <a:bodyPr vert="horz" lIns="92217" tIns="46109" rIns="92217" bIns="46109" rtlCol="0"/>
          <a:lstStyle>
            <a:lvl1pPr algn="l">
              <a:defRPr sz="1200"/>
            </a:lvl1pPr>
          </a:lstStyle>
          <a:p>
            <a:endParaRPr lang="en-CA"/>
          </a:p>
        </p:txBody>
      </p:sp>
      <p:sp>
        <p:nvSpPr>
          <p:cNvPr id="3" name="Date Placeholder 2"/>
          <p:cNvSpPr>
            <a:spLocks noGrp="1"/>
          </p:cNvSpPr>
          <p:nvPr>
            <p:ph type="dt" idx="1"/>
          </p:nvPr>
        </p:nvSpPr>
        <p:spPr>
          <a:xfrm>
            <a:off x="4008100" y="1"/>
            <a:ext cx="3067374" cy="470391"/>
          </a:xfrm>
          <a:prstGeom prst="rect">
            <a:avLst/>
          </a:prstGeom>
        </p:spPr>
        <p:txBody>
          <a:bodyPr vert="horz" lIns="92217" tIns="46109" rIns="92217" bIns="46109" rtlCol="0"/>
          <a:lstStyle>
            <a:lvl1pPr algn="r">
              <a:defRPr sz="1200"/>
            </a:lvl1pPr>
          </a:lstStyle>
          <a:p>
            <a:fld id="{FE64BE36-1E7A-4BEA-AD5D-ADAA4C8E53C2}" type="datetimeFigureOut">
              <a:rPr lang="en-CA" smtClean="0"/>
              <a:t>2022-10-14</a:t>
            </a:fld>
            <a:endParaRPr lang="en-CA"/>
          </a:p>
        </p:txBody>
      </p:sp>
      <p:sp>
        <p:nvSpPr>
          <p:cNvPr id="4" name="Slide Image Placeholder 3"/>
          <p:cNvSpPr>
            <a:spLocks noGrp="1" noRot="1" noChangeAspect="1"/>
          </p:cNvSpPr>
          <p:nvPr>
            <p:ph type="sldImg" idx="2"/>
          </p:nvPr>
        </p:nvSpPr>
        <p:spPr>
          <a:xfrm>
            <a:off x="728663" y="1171575"/>
            <a:ext cx="5619750" cy="3160713"/>
          </a:xfrm>
          <a:prstGeom prst="rect">
            <a:avLst/>
          </a:prstGeom>
          <a:noFill/>
          <a:ln w="12700">
            <a:solidFill>
              <a:prstClr val="black"/>
            </a:solidFill>
          </a:ln>
        </p:spPr>
        <p:txBody>
          <a:bodyPr vert="horz" lIns="92217" tIns="46109" rIns="92217" bIns="46109" rtlCol="0" anchor="ctr"/>
          <a:lstStyle/>
          <a:p>
            <a:endParaRPr lang="en-CA"/>
          </a:p>
        </p:txBody>
      </p:sp>
      <p:sp>
        <p:nvSpPr>
          <p:cNvPr id="5" name="Notes Placeholder 4"/>
          <p:cNvSpPr>
            <a:spLocks noGrp="1"/>
          </p:cNvSpPr>
          <p:nvPr>
            <p:ph type="body" sz="quarter" idx="3"/>
          </p:nvPr>
        </p:nvSpPr>
        <p:spPr>
          <a:xfrm>
            <a:off x="708349" y="4508716"/>
            <a:ext cx="5660378" cy="3689531"/>
          </a:xfrm>
          <a:prstGeom prst="rect">
            <a:avLst/>
          </a:prstGeom>
        </p:spPr>
        <p:txBody>
          <a:bodyPr vert="horz" lIns="92217" tIns="46109" rIns="92217" bIns="461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99034"/>
            <a:ext cx="3067374" cy="470391"/>
          </a:xfrm>
          <a:prstGeom prst="rect">
            <a:avLst/>
          </a:prstGeom>
        </p:spPr>
        <p:txBody>
          <a:bodyPr vert="horz" lIns="92217" tIns="46109" rIns="92217" bIns="46109" rtlCol="0" anchor="b"/>
          <a:lstStyle>
            <a:lvl1pPr algn="l">
              <a:defRPr sz="1200"/>
            </a:lvl1pPr>
          </a:lstStyle>
          <a:p>
            <a:endParaRPr lang="en-CA"/>
          </a:p>
        </p:txBody>
      </p:sp>
      <p:sp>
        <p:nvSpPr>
          <p:cNvPr id="7" name="Slide Number Placeholder 6"/>
          <p:cNvSpPr>
            <a:spLocks noGrp="1"/>
          </p:cNvSpPr>
          <p:nvPr>
            <p:ph type="sldNum" sz="quarter" idx="5"/>
          </p:nvPr>
        </p:nvSpPr>
        <p:spPr>
          <a:xfrm>
            <a:off x="4008100" y="8899034"/>
            <a:ext cx="3067374" cy="470391"/>
          </a:xfrm>
          <a:prstGeom prst="rect">
            <a:avLst/>
          </a:prstGeom>
        </p:spPr>
        <p:txBody>
          <a:bodyPr vert="horz" lIns="92217" tIns="46109" rIns="92217" bIns="46109" rtlCol="0" anchor="b"/>
          <a:lstStyle>
            <a:lvl1pPr algn="r">
              <a:defRPr sz="1200"/>
            </a:lvl1pPr>
          </a:lstStyle>
          <a:p>
            <a:fld id="{16346BB5-933A-42D7-8DC7-1B2C72096CDF}" type="slidenum">
              <a:rPr lang="en-CA" smtClean="0"/>
              <a:t>‹#›</a:t>
            </a:fld>
            <a:endParaRPr lang="en-CA"/>
          </a:p>
        </p:txBody>
      </p:sp>
    </p:spTree>
    <p:extLst>
      <p:ext uri="{BB962C8B-B14F-4D97-AF65-F5344CB8AC3E}">
        <p14:creationId xmlns:p14="http://schemas.microsoft.com/office/powerpoint/2010/main" val="108825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Mention </a:t>
            </a:r>
            <a:r>
              <a:rPr lang="en-CA"/>
              <a:t>also  for </a:t>
            </a:r>
            <a:r>
              <a:rPr lang="en-CA" dirty="0"/>
              <a:t>women.  </a:t>
            </a:r>
          </a:p>
        </p:txBody>
      </p:sp>
      <p:sp>
        <p:nvSpPr>
          <p:cNvPr id="4" name="Slide Number Placeholder 3"/>
          <p:cNvSpPr>
            <a:spLocks noGrp="1"/>
          </p:cNvSpPr>
          <p:nvPr>
            <p:ph type="sldNum" sz="quarter" idx="10"/>
          </p:nvPr>
        </p:nvSpPr>
        <p:spPr/>
        <p:txBody>
          <a:bodyPr/>
          <a:lstStyle/>
          <a:p>
            <a:fld id="{16346BB5-933A-42D7-8DC7-1B2C72096CDF}" type="slidenum">
              <a:rPr lang="en-CA" smtClean="0"/>
              <a:t>1</a:t>
            </a:fld>
            <a:endParaRPr lang="en-CA"/>
          </a:p>
        </p:txBody>
      </p:sp>
    </p:spTree>
    <p:extLst>
      <p:ext uri="{BB962C8B-B14F-4D97-AF65-F5344CB8AC3E}">
        <p14:creationId xmlns:p14="http://schemas.microsoft.com/office/powerpoint/2010/main" val="203288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That verse doesn’t end. It goes on, hopefully to talk about God’s sovereignty, and his power to do away with evil. </a:t>
            </a:r>
          </a:p>
          <a:p>
            <a:endParaRPr lang="en-CA" dirty="0"/>
          </a:p>
          <a:p>
            <a:r>
              <a:rPr lang="en-CA" dirty="0"/>
              <a:t>There are many dangerous ideas and even perverse ideas which are presented in our world and in our schools about sexuality and gender. But at the root of these things is a failure not only to obey God and His good design for mankind, but a destruction of the categories of male and female in relationship to marriage and to one another. </a:t>
            </a:r>
          </a:p>
        </p:txBody>
      </p:sp>
      <p:sp>
        <p:nvSpPr>
          <p:cNvPr id="4" name="Slide Number Placeholder 3"/>
          <p:cNvSpPr>
            <a:spLocks noGrp="1"/>
          </p:cNvSpPr>
          <p:nvPr>
            <p:ph type="sldNum" sz="quarter" idx="5"/>
          </p:nvPr>
        </p:nvSpPr>
        <p:spPr/>
        <p:txBody>
          <a:bodyPr/>
          <a:lstStyle/>
          <a:p>
            <a:fld id="{16346BB5-933A-42D7-8DC7-1B2C72096CDF}" type="slidenum">
              <a:rPr lang="en-CA" smtClean="0"/>
              <a:t>2</a:t>
            </a:fld>
            <a:endParaRPr lang="en-CA"/>
          </a:p>
        </p:txBody>
      </p:sp>
    </p:spTree>
    <p:extLst>
      <p:ext uri="{BB962C8B-B14F-4D97-AF65-F5344CB8AC3E}">
        <p14:creationId xmlns:p14="http://schemas.microsoft.com/office/powerpoint/2010/main" val="217620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346BB5-933A-42D7-8DC7-1B2C72096CDF}" type="slidenum">
              <a:rPr lang="en-CA" smtClean="0"/>
              <a:t>3</a:t>
            </a:fld>
            <a:endParaRPr lang="en-CA"/>
          </a:p>
        </p:txBody>
      </p:sp>
    </p:spTree>
    <p:extLst>
      <p:ext uri="{BB962C8B-B14F-4D97-AF65-F5344CB8AC3E}">
        <p14:creationId xmlns:p14="http://schemas.microsoft.com/office/powerpoint/2010/main" val="321544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346BB5-933A-42D7-8DC7-1B2C72096CDF}" type="slidenum">
              <a:rPr lang="en-CA" smtClean="0"/>
              <a:t>4</a:t>
            </a:fld>
            <a:endParaRPr lang="en-CA"/>
          </a:p>
        </p:txBody>
      </p:sp>
    </p:spTree>
    <p:extLst>
      <p:ext uri="{BB962C8B-B14F-4D97-AF65-F5344CB8AC3E}">
        <p14:creationId xmlns:p14="http://schemas.microsoft.com/office/powerpoint/2010/main" val="89511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346BB5-933A-42D7-8DC7-1B2C72096CDF}" type="slidenum">
              <a:rPr lang="en-CA" smtClean="0"/>
              <a:t>5</a:t>
            </a:fld>
            <a:endParaRPr lang="en-CA"/>
          </a:p>
        </p:txBody>
      </p:sp>
    </p:spTree>
    <p:extLst>
      <p:ext uri="{BB962C8B-B14F-4D97-AF65-F5344CB8AC3E}">
        <p14:creationId xmlns:p14="http://schemas.microsoft.com/office/powerpoint/2010/main" val="1899066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6346BB5-933A-42D7-8DC7-1B2C72096CDF}" type="slidenum">
              <a:rPr lang="en-CA" smtClean="0"/>
              <a:t>6</a:t>
            </a:fld>
            <a:endParaRPr lang="en-CA"/>
          </a:p>
        </p:txBody>
      </p:sp>
    </p:spTree>
    <p:extLst>
      <p:ext uri="{BB962C8B-B14F-4D97-AF65-F5344CB8AC3E}">
        <p14:creationId xmlns:p14="http://schemas.microsoft.com/office/powerpoint/2010/main" val="226684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That verse doesn’t end. It goes on, hopefully to talk about God’s sovereignty, and his power to do away with evil. </a:t>
            </a:r>
          </a:p>
          <a:p>
            <a:endParaRPr lang="en-CA" dirty="0"/>
          </a:p>
          <a:p>
            <a:r>
              <a:rPr lang="en-CA" dirty="0"/>
              <a:t>There are many dangerous ideas and even perverse ideas which are presented in our world and in our schools about sexuality and gender. But at the root of these things is a failure not only to obey God and His good design for mankind, but a destruction of the categories of male and female in relationship to marriage and to one another. </a:t>
            </a:r>
          </a:p>
        </p:txBody>
      </p:sp>
      <p:sp>
        <p:nvSpPr>
          <p:cNvPr id="4" name="Slide Number Placeholder 3"/>
          <p:cNvSpPr>
            <a:spLocks noGrp="1"/>
          </p:cNvSpPr>
          <p:nvPr>
            <p:ph type="sldNum" sz="quarter" idx="5"/>
          </p:nvPr>
        </p:nvSpPr>
        <p:spPr/>
        <p:txBody>
          <a:bodyPr/>
          <a:lstStyle/>
          <a:p>
            <a:fld id="{16346BB5-933A-42D7-8DC7-1B2C72096CDF}" type="slidenum">
              <a:rPr lang="en-CA" smtClean="0"/>
              <a:t>7</a:t>
            </a:fld>
            <a:endParaRPr lang="en-CA"/>
          </a:p>
        </p:txBody>
      </p:sp>
    </p:spTree>
    <p:extLst>
      <p:ext uri="{BB962C8B-B14F-4D97-AF65-F5344CB8AC3E}">
        <p14:creationId xmlns:p14="http://schemas.microsoft.com/office/powerpoint/2010/main" val="237497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a:t>Battle: once a year Liberty </a:t>
            </a:r>
            <a:r>
              <a:rPr lang="en-CA" dirty="0" err="1"/>
              <a:t>Coaltion</a:t>
            </a:r>
            <a:r>
              <a:rPr lang="en-CA" dirty="0"/>
              <a:t> calling for a sermon on </a:t>
            </a:r>
            <a:r>
              <a:rPr lang="en-CA" dirty="0" err="1"/>
              <a:t>bibilca</a:t>
            </a:r>
            <a:r>
              <a:rPr lang="en-CA" dirty="0"/>
              <a:t> sexuality on the anniversary of Bill C-4. </a:t>
            </a:r>
          </a:p>
          <a:p>
            <a:pPr algn="l"/>
            <a:r>
              <a:rPr lang="en-CA" dirty="0"/>
              <a:t>Under policies, could mention Free to Care</a:t>
            </a:r>
          </a:p>
          <a:p>
            <a:endParaRPr lang="en-CA" dirty="0"/>
          </a:p>
        </p:txBody>
      </p:sp>
      <p:sp>
        <p:nvSpPr>
          <p:cNvPr id="4" name="Slide Number Placeholder 3"/>
          <p:cNvSpPr>
            <a:spLocks noGrp="1"/>
          </p:cNvSpPr>
          <p:nvPr>
            <p:ph type="sldNum" sz="quarter" idx="10"/>
          </p:nvPr>
        </p:nvSpPr>
        <p:spPr/>
        <p:txBody>
          <a:bodyPr/>
          <a:lstStyle/>
          <a:p>
            <a:fld id="{16346BB5-933A-42D7-8DC7-1B2C72096CDF}" type="slidenum">
              <a:rPr lang="en-CA" smtClean="0"/>
              <a:t>8</a:t>
            </a:fld>
            <a:endParaRPr lang="en-CA"/>
          </a:p>
        </p:txBody>
      </p:sp>
    </p:spTree>
    <p:extLst>
      <p:ext uri="{BB962C8B-B14F-4D97-AF65-F5344CB8AC3E}">
        <p14:creationId xmlns:p14="http://schemas.microsoft.com/office/powerpoint/2010/main" val="165020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Cowardice can be expressed in different ways: failure to stand up for the truth publicly, but also withdrawing into a </a:t>
            </a:r>
            <a:r>
              <a:rPr lang="en-CA"/>
              <a:t>church huddle </a:t>
            </a:r>
            <a:endParaRPr lang="en-CA" dirty="0"/>
          </a:p>
        </p:txBody>
      </p:sp>
      <p:sp>
        <p:nvSpPr>
          <p:cNvPr id="4" name="Slide Number Placeholder 3"/>
          <p:cNvSpPr>
            <a:spLocks noGrp="1"/>
          </p:cNvSpPr>
          <p:nvPr>
            <p:ph type="sldNum" sz="quarter" idx="5"/>
          </p:nvPr>
        </p:nvSpPr>
        <p:spPr/>
        <p:txBody>
          <a:bodyPr/>
          <a:lstStyle/>
          <a:p>
            <a:fld id="{16346BB5-933A-42D7-8DC7-1B2C72096CDF}" type="slidenum">
              <a:rPr lang="en-CA" smtClean="0"/>
              <a:t>9</a:t>
            </a:fld>
            <a:endParaRPr lang="en-CA"/>
          </a:p>
        </p:txBody>
      </p:sp>
    </p:spTree>
    <p:extLst>
      <p:ext uri="{BB962C8B-B14F-4D97-AF65-F5344CB8AC3E}">
        <p14:creationId xmlns:p14="http://schemas.microsoft.com/office/powerpoint/2010/main" val="45352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1"/>
            <a:ext cx="7772400" cy="514349"/>
          </a:xfrm>
        </p:spPr>
        <p:txBody>
          <a:bodyPr/>
          <a:lstStyle/>
          <a:p>
            <a:r>
              <a:rPr lang="en-US"/>
              <a:t>Click to edit Master title style</a:t>
            </a:r>
            <a:endParaRPr lang="en-CA" dirty="0"/>
          </a:p>
        </p:txBody>
      </p:sp>
      <p:sp>
        <p:nvSpPr>
          <p:cNvPr id="3" name="Subtitle 2"/>
          <p:cNvSpPr>
            <a:spLocks noGrp="1"/>
          </p:cNvSpPr>
          <p:nvPr>
            <p:ph type="subTitle" idx="1"/>
          </p:nvPr>
        </p:nvSpPr>
        <p:spPr>
          <a:xfrm>
            <a:off x="228600" y="800100"/>
            <a:ext cx="8686800" cy="3429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p>
            <a:fld id="{C5E34F98-9B03-46B8-851E-9E46B434B320}" type="datetimeFigureOut">
              <a:rPr lang="en-CA" smtClean="0"/>
              <a:pPr/>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5E34F98-9B03-46B8-851E-9E46B434B320}" type="datetimeFigureOut">
              <a:rPr lang="en-CA" smtClean="0"/>
              <a:pPr/>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5E34F98-9B03-46B8-851E-9E46B434B320}" type="datetimeFigureOut">
              <a:rPr lang="en-CA" smtClean="0"/>
              <a:pPr/>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5E34F98-9B03-46B8-851E-9E46B434B320}" type="datetimeFigureOut">
              <a:rPr lang="en-CA" smtClean="0"/>
              <a:pPr/>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34F98-9B03-46B8-851E-9E46B434B320}" type="datetimeFigureOut">
              <a:rPr lang="en-CA" smtClean="0"/>
              <a:pPr/>
              <a:t>2022-10-14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5E34F98-9B03-46B8-851E-9E46B434B320}" type="datetimeFigureOut">
              <a:rPr lang="en-CA" smtClean="0"/>
              <a:pPr/>
              <a:t>2022-10-14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5E34F98-9B03-46B8-851E-9E46B434B320}" type="datetimeFigureOut">
              <a:rPr lang="en-CA" smtClean="0"/>
              <a:pPr/>
              <a:t>2022-10-14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5E34F98-9B03-46B8-851E-9E46B434B320}" type="datetimeFigureOut">
              <a:rPr lang="en-CA" smtClean="0"/>
              <a:pPr/>
              <a:t>2022-10-14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34F98-9B03-46B8-851E-9E46B434B320}" type="datetimeFigureOut">
              <a:rPr lang="en-CA" smtClean="0"/>
              <a:pPr/>
              <a:t>2022-10-14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34F98-9B03-46B8-851E-9E46B434B320}" type="datetimeFigureOut">
              <a:rPr lang="en-CA" smtClean="0"/>
              <a:pPr/>
              <a:t>2022-10-14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34F98-9B03-46B8-851E-9E46B434B320}" type="datetimeFigureOut">
              <a:rPr lang="en-CA" smtClean="0"/>
              <a:pPr/>
              <a:t>2022-10-14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AAB9D8D-71F4-4FB2-B20D-D5E33E6FEDCF}"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5E34F98-9B03-46B8-851E-9E46B434B320}" type="datetimeFigureOut">
              <a:rPr lang="en-CA" smtClean="0"/>
              <a:pPr/>
              <a:t>2022-10-14</a:t>
            </a:fld>
            <a:endParaRPr lang="en-CA"/>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AB9D8D-71F4-4FB2-B20D-D5E33E6FEDCF}"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000" b="1" i="0" kern="1200" baseline="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eriod"/>
        <a:defRPr sz="2200" b="1" i="0" kern="1200" baseline="0">
          <a:solidFill>
            <a:schemeClr val="tx1"/>
          </a:solidFill>
          <a:latin typeface="+mn-lt"/>
          <a:ea typeface="+mn-ea"/>
          <a:cs typeface="+mn-cs"/>
        </a:defRPr>
      </a:lvl1pPr>
      <a:lvl2pPr marL="511175" indent="-163513"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14301"/>
            <a:ext cx="8610600" cy="4895849"/>
          </a:xfrm>
        </p:spPr>
        <p:txBody>
          <a:bodyPr>
            <a:normAutofit/>
          </a:bodyPr>
          <a:lstStyle/>
          <a:p>
            <a:pPr>
              <a:spcAft>
                <a:spcPts val="600"/>
              </a:spcAft>
            </a:pPr>
            <a:r>
              <a:rPr lang="en-US" b="1" dirty="0"/>
              <a:t>Discipleship in a Sex-Confused World</a:t>
            </a:r>
            <a:br>
              <a:rPr lang="en-CA" b="0" i="1" dirty="0"/>
            </a:br>
            <a:r>
              <a:rPr lang="en-CA" sz="2800" b="0" dirty="0"/>
              <a:t>Paul Dirks </a:t>
            </a:r>
            <a:br>
              <a:rPr lang="en-CA" sz="2400" b="0" dirty="0"/>
            </a:br>
            <a:r>
              <a:rPr lang="en-CA" sz="2000" b="0" dirty="0"/>
              <a:t>Published at </a:t>
            </a:r>
            <a:r>
              <a:rPr lang="en-CA" sz="2000" b="0" i="1" dirty="0"/>
              <a:t>Public Discourse</a:t>
            </a:r>
            <a:r>
              <a:rPr lang="en-CA" sz="2000" b="0" dirty="0"/>
              <a:t>.  Author of </a:t>
            </a:r>
            <a:r>
              <a:rPr lang="en-CA" sz="2000" b="0" i="1" dirty="0"/>
              <a:t>Is There Anything Good About Hell?</a:t>
            </a:r>
            <a:br>
              <a:rPr lang="en-CA" sz="2000" b="0" i="1" dirty="0"/>
            </a:br>
            <a:r>
              <a:rPr lang="en-CA" sz="2000" b="0" dirty="0"/>
              <a:t>Co-founder of COMPASS Schools and New Antioch Institute</a:t>
            </a:r>
            <a:br>
              <a:rPr lang="en-CA" sz="2000" b="0" dirty="0"/>
            </a:br>
            <a:r>
              <a:rPr lang="en-CA" sz="2000" b="0" dirty="0"/>
              <a:t>Pastor. Father of five.</a:t>
            </a:r>
            <a:br>
              <a:rPr lang="en-CA" sz="2400" b="0" dirty="0"/>
            </a:br>
            <a:br>
              <a:rPr lang="en-CA" sz="2000" b="0" dirty="0"/>
            </a:br>
            <a:br>
              <a:rPr lang="en-CA" sz="2000" b="0" dirty="0"/>
            </a:br>
            <a:r>
              <a:rPr lang="en-CA" sz="2000" b="0" dirty="0"/>
              <a:t>I love and appreciate LGBT persons</a:t>
            </a:r>
            <a:br>
              <a:rPr lang="en-CA" sz="2000" b="0" dirty="0"/>
            </a:br>
            <a:r>
              <a:rPr lang="en-CA" sz="2000" b="0" dirty="0"/>
              <a:t>I have personally read every study I cite in the presentation. </a:t>
            </a:r>
            <a:endParaRPr lang="en-CA" sz="2400"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D81811-1087-47DC-B2E2-CCBC0B78FF6B}"/>
              </a:ext>
            </a:extLst>
          </p:cNvPr>
          <p:cNvSpPr/>
          <p:nvPr/>
        </p:nvSpPr>
        <p:spPr>
          <a:xfrm>
            <a:off x="0" y="0"/>
            <a:ext cx="9144000" cy="5143500"/>
          </a:xfrm>
          <a:prstGeom prst="rect">
            <a:avLst/>
          </a:prstGeom>
          <a:solidFill>
            <a:srgbClr val="000000">
              <a:alpha val="63922"/>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3301CF4-D0B8-43A7-B599-88F8FFCF439F}"/>
              </a:ext>
            </a:extLst>
          </p:cNvPr>
          <p:cNvSpPr>
            <a:spLocks noGrp="1"/>
          </p:cNvSpPr>
          <p:nvPr>
            <p:ph type="title"/>
          </p:nvPr>
        </p:nvSpPr>
        <p:spPr/>
        <p:txBody>
          <a:bodyPr/>
          <a:lstStyle/>
          <a:p>
            <a:r>
              <a:rPr lang="en-CA" dirty="0">
                <a:solidFill>
                  <a:schemeClr val="bg1"/>
                </a:solidFill>
              </a:rPr>
              <a:t>Rebuilding the Foundations</a:t>
            </a:r>
          </a:p>
        </p:txBody>
      </p:sp>
      <p:sp>
        <p:nvSpPr>
          <p:cNvPr id="3" name="Content Placeholder 2">
            <a:extLst>
              <a:ext uri="{FF2B5EF4-FFF2-40B4-BE49-F238E27FC236}">
                <a16:creationId xmlns:a16="http://schemas.microsoft.com/office/drawing/2014/main" id="{51F81BE1-6179-4524-84B5-D629D31AF98A}"/>
              </a:ext>
            </a:extLst>
          </p:cNvPr>
          <p:cNvSpPr>
            <a:spLocks noGrp="1"/>
          </p:cNvSpPr>
          <p:nvPr>
            <p:ph idx="1"/>
          </p:nvPr>
        </p:nvSpPr>
        <p:spPr/>
        <p:txBody>
          <a:bodyPr>
            <a:normAutofit/>
          </a:bodyPr>
          <a:lstStyle/>
          <a:p>
            <a:pPr marL="0" indent="0" algn="ctr">
              <a:buNone/>
            </a:pPr>
            <a:r>
              <a:rPr lang="en-CA" sz="2400" b="0" dirty="0">
                <a:solidFill>
                  <a:schemeClr val="bg1"/>
                </a:solidFill>
              </a:rPr>
              <a:t>In the </a:t>
            </a:r>
            <a:r>
              <a:rPr lang="en-CA" sz="2400" b="0" cap="small" dirty="0">
                <a:solidFill>
                  <a:schemeClr val="bg1"/>
                </a:solidFill>
              </a:rPr>
              <a:t>Lord</a:t>
            </a:r>
            <a:r>
              <a:rPr lang="en-CA" sz="2400" b="0" dirty="0">
                <a:solidFill>
                  <a:schemeClr val="bg1"/>
                </a:solidFill>
              </a:rPr>
              <a:t> I take refuge; how can you say to my soul, “Flee like a bird to your mountain, for behold, the wicked bend the bow; they have fitted their arrow to the string to shoot in the dark at the upright in heart; if the foundations are destroyed, what can the righteous do?” (Ps 11:1–3) </a:t>
            </a:r>
          </a:p>
          <a:p>
            <a:pPr marL="0" indent="0" algn="ctr">
              <a:buNone/>
            </a:pPr>
            <a:endParaRPr lang="en-CA" sz="2400" b="0" dirty="0">
              <a:solidFill>
                <a:schemeClr val="bg1"/>
              </a:solidFill>
            </a:endParaRPr>
          </a:p>
          <a:p>
            <a:endParaRPr lang="en-CA" sz="2400" dirty="0">
              <a:solidFill>
                <a:schemeClr val="bg1"/>
              </a:solidFill>
            </a:endParaRPr>
          </a:p>
        </p:txBody>
      </p:sp>
    </p:spTree>
    <p:extLst>
      <p:ext uri="{BB962C8B-B14F-4D97-AF65-F5344CB8AC3E}">
        <p14:creationId xmlns:p14="http://schemas.microsoft.com/office/powerpoint/2010/main" val="277140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86200" y="133350"/>
            <a:ext cx="5029200" cy="5010150"/>
          </a:xfrm>
        </p:spPr>
        <p:txBody>
          <a:bodyPr>
            <a:normAutofit/>
          </a:bodyPr>
          <a:lstStyle/>
          <a:p>
            <a:endParaRPr lang="en-CA" sz="2400" b="0" dirty="0">
              <a:solidFill>
                <a:schemeClr val="tx1"/>
              </a:solidFill>
            </a:endParaRPr>
          </a:p>
          <a:p>
            <a:endParaRPr lang="en-CA" sz="2400" b="0" dirty="0">
              <a:solidFill>
                <a:schemeClr val="tx1"/>
              </a:solidFill>
            </a:endParaRPr>
          </a:p>
          <a:p>
            <a:endParaRPr lang="en-US" sz="2800" b="0" dirty="0">
              <a:solidFill>
                <a:schemeClr val="tx1"/>
              </a:solidFill>
            </a:endParaRPr>
          </a:p>
        </p:txBody>
      </p:sp>
      <p:sp>
        <p:nvSpPr>
          <p:cNvPr id="8" name="Title 1">
            <a:extLst>
              <a:ext uri="{FF2B5EF4-FFF2-40B4-BE49-F238E27FC236}">
                <a16:creationId xmlns:a16="http://schemas.microsoft.com/office/drawing/2014/main" id="{71F6700E-38F9-4F66-9A25-B40CD671585D}"/>
              </a:ext>
            </a:extLst>
          </p:cNvPr>
          <p:cNvSpPr txBox="1">
            <a:spLocks/>
          </p:cNvSpPr>
          <p:nvPr/>
        </p:nvSpPr>
        <p:spPr>
          <a:xfrm>
            <a:off x="457200" y="205978"/>
            <a:ext cx="8229600" cy="12227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800" dirty="0"/>
              <a:t>Theological-Pastoral Foundations</a:t>
            </a:r>
          </a:p>
        </p:txBody>
      </p:sp>
      <p:sp>
        <p:nvSpPr>
          <p:cNvPr id="6" name="TextBox 5">
            <a:extLst>
              <a:ext uri="{FF2B5EF4-FFF2-40B4-BE49-F238E27FC236}">
                <a16:creationId xmlns:a16="http://schemas.microsoft.com/office/drawing/2014/main" id="{02E3B9B5-AC8D-4DF5-82A6-61204F0E15A3}"/>
              </a:ext>
            </a:extLst>
          </p:cNvPr>
          <p:cNvSpPr txBox="1"/>
          <p:nvPr/>
        </p:nvSpPr>
        <p:spPr>
          <a:xfrm>
            <a:off x="228600" y="1620381"/>
            <a:ext cx="8839200" cy="3477875"/>
          </a:xfrm>
          <a:prstGeom prst="rect">
            <a:avLst/>
          </a:prstGeom>
          <a:noFill/>
        </p:spPr>
        <p:txBody>
          <a:bodyPr wrap="square" rtlCol="0">
            <a:spAutoFit/>
          </a:bodyPr>
          <a:lstStyle/>
          <a:p>
            <a:r>
              <a:rPr lang="en-CA" sz="2400" b="1" dirty="0"/>
              <a:t>Robust doctrine of sin</a:t>
            </a:r>
          </a:p>
          <a:p>
            <a:pPr marL="914400" lvl="1" indent="-457200">
              <a:buFont typeface="Arial" panose="020B0604020202020204" pitchFamily="34" charset="0"/>
              <a:buChar char="•"/>
            </a:pPr>
            <a:r>
              <a:rPr lang="en-CA" sz="2400" dirty="0"/>
              <a:t>Sexually immoral won’t inherit the kingdom of God (Eph 5:5)</a:t>
            </a:r>
          </a:p>
          <a:p>
            <a:pPr marL="914400" lvl="1" indent="-457200">
              <a:buFont typeface="Arial" panose="020B0604020202020204" pitchFamily="34" charset="0"/>
              <a:buChar char="•"/>
            </a:pPr>
            <a:r>
              <a:rPr lang="en-CA" sz="2400" dirty="0"/>
              <a:t>Original sin: evil desires as true sin, but distinction needed for actual sin. </a:t>
            </a:r>
          </a:p>
          <a:p>
            <a:pPr marL="914400" lvl="1" indent="-457200">
              <a:buFont typeface="Arial" panose="020B0604020202020204" pitchFamily="34" charset="0"/>
              <a:buChar char="•"/>
            </a:pPr>
            <a:r>
              <a:rPr lang="en-CA" sz="2400" dirty="0"/>
              <a:t>Can we expect victory over sin? Rom 8:1-13</a:t>
            </a:r>
          </a:p>
          <a:p>
            <a:pPr marL="914400" lvl="1" indent="-457200">
              <a:buFont typeface="Arial" panose="020B0604020202020204" pitchFamily="34" charset="0"/>
              <a:buChar char="•"/>
            </a:pPr>
            <a:r>
              <a:rPr lang="en-CA" sz="2400" dirty="0"/>
              <a:t>Draw lines well and strongly to protect your church and family</a:t>
            </a:r>
          </a:p>
          <a:p>
            <a:pPr marL="914400" lvl="1" indent="-457200">
              <a:buFont typeface="Arial" panose="020B0604020202020204" pitchFamily="34" charset="0"/>
              <a:buChar char="•"/>
            </a:pPr>
            <a:endParaRPr lang="en-CA" sz="2400" dirty="0"/>
          </a:p>
          <a:p>
            <a:pPr marL="914400" lvl="1" indent="-457200">
              <a:buFont typeface="Arial" panose="020B0604020202020204" pitchFamily="34" charset="0"/>
              <a:buChar char="•"/>
            </a:pPr>
            <a:endParaRPr lang="en-CA" sz="2400" dirty="0"/>
          </a:p>
          <a:p>
            <a:endParaRPr lang="en-CA" sz="2800" dirty="0"/>
          </a:p>
        </p:txBody>
      </p:sp>
    </p:spTree>
    <p:extLst>
      <p:ext uri="{BB962C8B-B14F-4D97-AF65-F5344CB8AC3E}">
        <p14:creationId xmlns:p14="http://schemas.microsoft.com/office/powerpoint/2010/main" val="228262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86200" y="133350"/>
            <a:ext cx="5029200" cy="5010150"/>
          </a:xfrm>
        </p:spPr>
        <p:txBody>
          <a:bodyPr>
            <a:normAutofit/>
          </a:bodyPr>
          <a:lstStyle/>
          <a:p>
            <a:endParaRPr lang="en-CA" sz="2400" b="0" dirty="0">
              <a:solidFill>
                <a:schemeClr val="tx1"/>
              </a:solidFill>
            </a:endParaRPr>
          </a:p>
          <a:p>
            <a:endParaRPr lang="en-CA" sz="2400" b="0" dirty="0">
              <a:solidFill>
                <a:schemeClr val="tx1"/>
              </a:solidFill>
            </a:endParaRPr>
          </a:p>
          <a:p>
            <a:endParaRPr lang="en-US" sz="2800" b="0" dirty="0">
              <a:solidFill>
                <a:schemeClr val="tx1"/>
              </a:solidFill>
            </a:endParaRPr>
          </a:p>
        </p:txBody>
      </p:sp>
      <p:sp>
        <p:nvSpPr>
          <p:cNvPr id="8" name="Title 1">
            <a:extLst>
              <a:ext uri="{FF2B5EF4-FFF2-40B4-BE49-F238E27FC236}">
                <a16:creationId xmlns:a16="http://schemas.microsoft.com/office/drawing/2014/main" id="{71F6700E-38F9-4F66-9A25-B40CD671585D}"/>
              </a:ext>
            </a:extLst>
          </p:cNvPr>
          <p:cNvSpPr txBox="1">
            <a:spLocks/>
          </p:cNvSpPr>
          <p:nvPr/>
        </p:nvSpPr>
        <p:spPr>
          <a:xfrm>
            <a:off x="457200" y="205978"/>
            <a:ext cx="8229600" cy="12227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800" dirty="0"/>
              <a:t>Theological-Pastoral Foundations</a:t>
            </a:r>
          </a:p>
        </p:txBody>
      </p:sp>
      <p:sp>
        <p:nvSpPr>
          <p:cNvPr id="6" name="TextBox 5">
            <a:extLst>
              <a:ext uri="{FF2B5EF4-FFF2-40B4-BE49-F238E27FC236}">
                <a16:creationId xmlns:a16="http://schemas.microsoft.com/office/drawing/2014/main" id="{02E3B9B5-AC8D-4DF5-82A6-61204F0E15A3}"/>
              </a:ext>
            </a:extLst>
          </p:cNvPr>
          <p:cNvSpPr txBox="1"/>
          <p:nvPr/>
        </p:nvSpPr>
        <p:spPr>
          <a:xfrm>
            <a:off x="228600" y="1620381"/>
            <a:ext cx="8839200" cy="2739211"/>
          </a:xfrm>
          <a:prstGeom prst="rect">
            <a:avLst/>
          </a:prstGeom>
          <a:noFill/>
        </p:spPr>
        <p:txBody>
          <a:bodyPr wrap="square" rtlCol="0">
            <a:spAutoFit/>
          </a:bodyPr>
          <a:lstStyle/>
          <a:p>
            <a:r>
              <a:rPr lang="en-CA" sz="2400" b="1" dirty="0"/>
              <a:t>Clarity about gender</a:t>
            </a:r>
          </a:p>
          <a:p>
            <a:pPr marL="914400" lvl="1" indent="-457200">
              <a:buFont typeface="Arial" panose="020B0604020202020204" pitchFamily="34" charset="0"/>
              <a:buChar char="•"/>
            </a:pPr>
            <a:r>
              <a:rPr lang="en-CA" sz="2400" dirty="0"/>
              <a:t>Communicate the blessing of male and female</a:t>
            </a:r>
          </a:p>
          <a:p>
            <a:pPr marL="914400" lvl="1" indent="-457200">
              <a:buFont typeface="Arial" panose="020B0604020202020204" pitchFamily="34" charset="0"/>
              <a:buChar char="•"/>
            </a:pPr>
            <a:r>
              <a:rPr lang="en-CA" sz="2400" dirty="0"/>
              <a:t>Gendered traits are protective</a:t>
            </a:r>
          </a:p>
          <a:p>
            <a:pPr marL="914400" lvl="1" indent="-457200">
              <a:buFont typeface="Arial" panose="020B0604020202020204" pitchFamily="34" charset="0"/>
              <a:buChar char="•"/>
            </a:pPr>
            <a:r>
              <a:rPr lang="en-CA" sz="2400" dirty="0"/>
              <a:t>Celebrate non-gendered characteristics that are good</a:t>
            </a:r>
          </a:p>
          <a:p>
            <a:pPr marL="914400" lvl="1" indent="-457200">
              <a:buFont typeface="Arial" panose="020B0604020202020204" pitchFamily="34" charset="0"/>
              <a:buChar char="•"/>
            </a:pPr>
            <a:endParaRPr lang="en-CA" sz="2400" dirty="0"/>
          </a:p>
          <a:p>
            <a:pPr marL="914400" lvl="1" indent="-457200">
              <a:buFont typeface="Arial" panose="020B0604020202020204" pitchFamily="34" charset="0"/>
              <a:buChar char="•"/>
            </a:pPr>
            <a:endParaRPr lang="en-CA" sz="2400" dirty="0"/>
          </a:p>
          <a:p>
            <a:endParaRPr lang="en-CA" sz="2800" dirty="0"/>
          </a:p>
        </p:txBody>
      </p:sp>
    </p:spTree>
    <p:extLst>
      <p:ext uri="{BB962C8B-B14F-4D97-AF65-F5344CB8AC3E}">
        <p14:creationId xmlns:p14="http://schemas.microsoft.com/office/powerpoint/2010/main" val="350185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86200" y="133350"/>
            <a:ext cx="5029200" cy="5010150"/>
          </a:xfrm>
        </p:spPr>
        <p:txBody>
          <a:bodyPr>
            <a:normAutofit/>
          </a:bodyPr>
          <a:lstStyle/>
          <a:p>
            <a:endParaRPr lang="en-CA" sz="2400" b="0" dirty="0">
              <a:solidFill>
                <a:schemeClr val="tx1"/>
              </a:solidFill>
            </a:endParaRPr>
          </a:p>
          <a:p>
            <a:endParaRPr lang="en-CA" sz="2400" b="0" dirty="0">
              <a:solidFill>
                <a:schemeClr val="tx1"/>
              </a:solidFill>
            </a:endParaRPr>
          </a:p>
          <a:p>
            <a:endParaRPr lang="en-US" sz="2800" b="0" dirty="0">
              <a:solidFill>
                <a:schemeClr val="tx1"/>
              </a:solidFill>
            </a:endParaRPr>
          </a:p>
        </p:txBody>
      </p:sp>
      <p:sp>
        <p:nvSpPr>
          <p:cNvPr id="8" name="Title 1">
            <a:extLst>
              <a:ext uri="{FF2B5EF4-FFF2-40B4-BE49-F238E27FC236}">
                <a16:creationId xmlns:a16="http://schemas.microsoft.com/office/drawing/2014/main" id="{71F6700E-38F9-4F66-9A25-B40CD671585D}"/>
              </a:ext>
            </a:extLst>
          </p:cNvPr>
          <p:cNvSpPr txBox="1">
            <a:spLocks/>
          </p:cNvSpPr>
          <p:nvPr/>
        </p:nvSpPr>
        <p:spPr>
          <a:xfrm>
            <a:off x="457200" y="205978"/>
            <a:ext cx="8229600" cy="12227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800" dirty="0"/>
              <a:t>Theological-Pastoral Foundations</a:t>
            </a:r>
          </a:p>
        </p:txBody>
      </p:sp>
      <p:sp>
        <p:nvSpPr>
          <p:cNvPr id="6" name="TextBox 5">
            <a:extLst>
              <a:ext uri="{FF2B5EF4-FFF2-40B4-BE49-F238E27FC236}">
                <a16:creationId xmlns:a16="http://schemas.microsoft.com/office/drawing/2014/main" id="{02E3B9B5-AC8D-4DF5-82A6-61204F0E15A3}"/>
              </a:ext>
            </a:extLst>
          </p:cNvPr>
          <p:cNvSpPr txBox="1"/>
          <p:nvPr/>
        </p:nvSpPr>
        <p:spPr>
          <a:xfrm>
            <a:off x="228600" y="1620381"/>
            <a:ext cx="8839200" cy="2739211"/>
          </a:xfrm>
          <a:prstGeom prst="rect">
            <a:avLst/>
          </a:prstGeom>
          <a:noFill/>
        </p:spPr>
        <p:txBody>
          <a:bodyPr wrap="square" rtlCol="0">
            <a:spAutoFit/>
          </a:bodyPr>
          <a:lstStyle/>
          <a:p>
            <a:r>
              <a:rPr lang="en-CA" sz="2400" b="1" dirty="0"/>
              <a:t>Clarity about sexual union</a:t>
            </a:r>
          </a:p>
          <a:p>
            <a:pPr marL="914400" lvl="1" indent="-457200">
              <a:buFont typeface="Arial" panose="020B0604020202020204" pitchFamily="34" charset="0"/>
              <a:buChar char="•"/>
            </a:pPr>
            <a:r>
              <a:rPr lang="en-CA" sz="2400" dirty="0"/>
              <a:t>Careful with the idea of “sexuality”</a:t>
            </a:r>
          </a:p>
          <a:p>
            <a:pPr marL="914400" lvl="1" indent="-457200">
              <a:buFont typeface="Arial" panose="020B0604020202020204" pitchFamily="34" charset="0"/>
              <a:buChar char="•"/>
            </a:pPr>
            <a:r>
              <a:rPr lang="en-CA" sz="2400" dirty="0"/>
              <a:t>Importance of procreation in defining and speaking about sexual union (especially with children)</a:t>
            </a:r>
          </a:p>
          <a:p>
            <a:pPr marL="914400" lvl="1" indent="-457200">
              <a:buFont typeface="Arial" panose="020B0604020202020204" pitchFamily="34" charset="0"/>
              <a:buChar char="•"/>
            </a:pPr>
            <a:endParaRPr lang="en-CA" sz="2400" dirty="0"/>
          </a:p>
          <a:p>
            <a:pPr marL="914400" lvl="1" indent="-457200">
              <a:buFont typeface="Arial" panose="020B0604020202020204" pitchFamily="34" charset="0"/>
              <a:buChar char="•"/>
            </a:pPr>
            <a:endParaRPr lang="en-CA" sz="2400" dirty="0"/>
          </a:p>
          <a:p>
            <a:endParaRPr lang="en-CA" sz="2800" dirty="0"/>
          </a:p>
        </p:txBody>
      </p:sp>
    </p:spTree>
    <p:extLst>
      <p:ext uri="{BB962C8B-B14F-4D97-AF65-F5344CB8AC3E}">
        <p14:creationId xmlns:p14="http://schemas.microsoft.com/office/powerpoint/2010/main" val="394897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86200" y="133350"/>
            <a:ext cx="5029200" cy="5010150"/>
          </a:xfrm>
        </p:spPr>
        <p:txBody>
          <a:bodyPr>
            <a:normAutofit/>
          </a:bodyPr>
          <a:lstStyle/>
          <a:p>
            <a:endParaRPr lang="en-CA" sz="2400" b="0" dirty="0">
              <a:solidFill>
                <a:schemeClr val="tx1"/>
              </a:solidFill>
            </a:endParaRPr>
          </a:p>
          <a:p>
            <a:endParaRPr lang="en-CA" sz="2400" b="0" dirty="0">
              <a:solidFill>
                <a:schemeClr val="tx1"/>
              </a:solidFill>
            </a:endParaRPr>
          </a:p>
          <a:p>
            <a:endParaRPr lang="en-US" sz="2800" b="0" dirty="0">
              <a:solidFill>
                <a:schemeClr val="tx1"/>
              </a:solidFill>
            </a:endParaRPr>
          </a:p>
        </p:txBody>
      </p:sp>
      <p:sp>
        <p:nvSpPr>
          <p:cNvPr id="8" name="Title 1">
            <a:extLst>
              <a:ext uri="{FF2B5EF4-FFF2-40B4-BE49-F238E27FC236}">
                <a16:creationId xmlns:a16="http://schemas.microsoft.com/office/drawing/2014/main" id="{71F6700E-38F9-4F66-9A25-B40CD671585D}"/>
              </a:ext>
            </a:extLst>
          </p:cNvPr>
          <p:cNvSpPr txBox="1">
            <a:spLocks/>
          </p:cNvSpPr>
          <p:nvPr/>
        </p:nvSpPr>
        <p:spPr>
          <a:xfrm>
            <a:off x="457200" y="205978"/>
            <a:ext cx="8229600" cy="12227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800" dirty="0"/>
              <a:t>Responsive Discipleship</a:t>
            </a:r>
          </a:p>
        </p:txBody>
      </p:sp>
      <p:sp>
        <p:nvSpPr>
          <p:cNvPr id="6" name="TextBox 5">
            <a:extLst>
              <a:ext uri="{FF2B5EF4-FFF2-40B4-BE49-F238E27FC236}">
                <a16:creationId xmlns:a16="http://schemas.microsoft.com/office/drawing/2014/main" id="{02E3B9B5-AC8D-4DF5-82A6-61204F0E15A3}"/>
              </a:ext>
            </a:extLst>
          </p:cNvPr>
          <p:cNvSpPr txBox="1"/>
          <p:nvPr/>
        </p:nvSpPr>
        <p:spPr>
          <a:xfrm>
            <a:off x="228600" y="1620381"/>
            <a:ext cx="8839200" cy="2739211"/>
          </a:xfrm>
          <a:prstGeom prst="rect">
            <a:avLst/>
          </a:prstGeom>
          <a:noFill/>
        </p:spPr>
        <p:txBody>
          <a:bodyPr wrap="square" rtlCol="0">
            <a:spAutoFit/>
          </a:bodyPr>
          <a:lstStyle/>
          <a:p>
            <a:pPr marL="457200" indent="-457200">
              <a:buFont typeface="Arial" panose="020B0604020202020204" pitchFamily="34" charset="0"/>
              <a:buChar char="•"/>
            </a:pPr>
            <a:r>
              <a:rPr lang="en-CA" sz="2400" dirty="0"/>
              <a:t>Don’t ridicule sin or sinners</a:t>
            </a:r>
          </a:p>
          <a:p>
            <a:pPr marL="457200" indent="-457200">
              <a:buFont typeface="Arial" panose="020B0604020202020204" pitchFamily="34" charset="0"/>
              <a:buChar char="•"/>
            </a:pPr>
            <a:r>
              <a:rPr lang="en-CA" sz="2400" dirty="0"/>
              <a:t>Homosexual behaviour is sin—so is pornography, fornication. </a:t>
            </a:r>
          </a:p>
          <a:p>
            <a:pPr marL="457200" indent="-457200">
              <a:buFont typeface="Arial" panose="020B0604020202020204" pitchFamily="34" charset="0"/>
              <a:buChar char="•"/>
            </a:pPr>
            <a:r>
              <a:rPr lang="en-CA" sz="2400" dirty="0"/>
              <a:t>Know which battles to fight with words, and which to fight on your knees.</a:t>
            </a:r>
          </a:p>
          <a:p>
            <a:pPr marL="457200" indent="-457200">
              <a:buFont typeface="Arial" panose="020B0604020202020204" pitchFamily="34" charset="0"/>
              <a:buChar char="•"/>
            </a:pPr>
            <a:r>
              <a:rPr lang="en-CA" sz="2400" dirty="0"/>
              <a:t>Remember that children mature and grow out of many things</a:t>
            </a:r>
          </a:p>
          <a:p>
            <a:pPr marL="457200" indent="-457200">
              <a:buFont typeface="Arial" panose="020B0604020202020204" pitchFamily="34" charset="0"/>
              <a:buChar char="•"/>
            </a:pPr>
            <a:r>
              <a:rPr lang="en-CA" sz="2400" dirty="0"/>
              <a:t>Faith in Christ, and identity with Christ are most important</a:t>
            </a:r>
          </a:p>
          <a:p>
            <a:pPr marL="457200" indent="-457200">
              <a:buFont typeface="Arial" panose="020B0604020202020204" pitchFamily="34" charset="0"/>
              <a:buChar char="•"/>
            </a:pPr>
            <a:endParaRPr lang="en-CA" sz="2800" dirty="0"/>
          </a:p>
        </p:txBody>
      </p:sp>
    </p:spTree>
    <p:extLst>
      <p:ext uri="{BB962C8B-B14F-4D97-AF65-F5344CB8AC3E}">
        <p14:creationId xmlns:p14="http://schemas.microsoft.com/office/powerpoint/2010/main" val="268937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D81811-1087-47DC-B2E2-CCBC0B78FF6B}"/>
              </a:ext>
            </a:extLst>
          </p:cNvPr>
          <p:cNvSpPr/>
          <p:nvPr/>
        </p:nvSpPr>
        <p:spPr>
          <a:xfrm>
            <a:off x="0" y="0"/>
            <a:ext cx="9144000" cy="5143500"/>
          </a:xfrm>
          <a:prstGeom prst="rect">
            <a:avLst/>
          </a:prstGeom>
          <a:solidFill>
            <a:srgbClr val="000000">
              <a:alpha val="63922"/>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3301CF4-D0B8-43A7-B599-88F8FFCF439F}"/>
              </a:ext>
            </a:extLst>
          </p:cNvPr>
          <p:cNvSpPr>
            <a:spLocks noGrp="1"/>
          </p:cNvSpPr>
          <p:nvPr>
            <p:ph type="title"/>
          </p:nvPr>
        </p:nvSpPr>
        <p:spPr/>
        <p:txBody>
          <a:bodyPr/>
          <a:lstStyle/>
          <a:p>
            <a:r>
              <a:rPr lang="en-CA" dirty="0">
                <a:solidFill>
                  <a:schemeClr val="bg1"/>
                </a:solidFill>
              </a:rPr>
              <a:t>Equip for World Engagement</a:t>
            </a:r>
          </a:p>
        </p:txBody>
      </p:sp>
      <p:sp>
        <p:nvSpPr>
          <p:cNvPr id="3" name="Content Placeholder 2">
            <a:extLst>
              <a:ext uri="{FF2B5EF4-FFF2-40B4-BE49-F238E27FC236}">
                <a16:creationId xmlns:a16="http://schemas.microsoft.com/office/drawing/2014/main" id="{51F81BE1-6179-4524-84B5-D629D31AF98A}"/>
              </a:ext>
            </a:extLst>
          </p:cNvPr>
          <p:cNvSpPr>
            <a:spLocks noGrp="1"/>
          </p:cNvSpPr>
          <p:nvPr>
            <p:ph idx="1"/>
          </p:nvPr>
        </p:nvSpPr>
        <p:spPr>
          <a:xfrm>
            <a:off x="457200" y="1200151"/>
            <a:ext cx="8229600" cy="3737370"/>
          </a:xfrm>
        </p:spPr>
        <p:txBody>
          <a:bodyPr>
            <a:normAutofit/>
          </a:bodyPr>
          <a:lstStyle/>
          <a:p>
            <a:pPr marL="0" indent="0" algn="ctr">
              <a:buNone/>
            </a:pPr>
            <a:r>
              <a:rPr lang="en-CA" sz="2400" b="0" dirty="0">
                <a:solidFill>
                  <a:schemeClr val="bg1"/>
                </a:solidFill>
              </a:rPr>
              <a:t>Justice is turned back, and righteousness stands far away; for truth has stumbled in the public squares, and uprightness cannot enter. Truth is lacking, and he who departs from evil makes himself a prey. The LORD saw it, and it displeased him that there was no justice. </a:t>
            </a:r>
            <a:br>
              <a:rPr lang="en-CA" sz="2400" b="0" dirty="0">
                <a:solidFill>
                  <a:schemeClr val="bg1"/>
                </a:solidFill>
              </a:rPr>
            </a:br>
            <a:r>
              <a:rPr lang="en-CA" sz="2400" b="0" dirty="0">
                <a:solidFill>
                  <a:schemeClr val="bg1"/>
                </a:solidFill>
              </a:rPr>
              <a:t>(Is 59:14–15)</a:t>
            </a:r>
          </a:p>
          <a:p>
            <a:pPr marL="0" indent="0" algn="ctr">
              <a:buNone/>
            </a:pPr>
            <a:endParaRPr lang="en-CA" sz="2400" b="0" dirty="0">
              <a:solidFill>
                <a:schemeClr val="bg1"/>
              </a:solidFill>
            </a:endParaRPr>
          </a:p>
          <a:p>
            <a:pPr marL="0" indent="0">
              <a:buNone/>
            </a:pPr>
            <a:endParaRPr lang="en-CA" sz="2400" dirty="0">
              <a:solidFill>
                <a:schemeClr val="bg1"/>
              </a:solidFill>
            </a:endParaRPr>
          </a:p>
        </p:txBody>
      </p:sp>
    </p:spTree>
    <p:extLst>
      <p:ext uri="{BB962C8B-B14F-4D97-AF65-F5344CB8AC3E}">
        <p14:creationId xmlns:p14="http://schemas.microsoft.com/office/powerpoint/2010/main" val="360979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86200" y="133350"/>
            <a:ext cx="5029200" cy="5010150"/>
          </a:xfrm>
        </p:spPr>
        <p:txBody>
          <a:bodyPr>
            <a:normAutofit/>
          </a:bodyPr>
          <a:lstStyle/>
          <a:p>
            <a:endParaRPr lang="en-CA" sz="2400" b="0" dirty="0">
              <a:solidFill>
                <a:schemeClr val="tx1"/>
              </a:solidFill>
            </a:endParaRPr>
          </a:p>
          <a:p>
            <a:endParaRPr lang="en-CA" sz="2400" b="0" dirty="0">
              <a:solidFill>
                <a:schemeClr val="tx1"/>
              </a:solidFill>
            </a:endParaRPr>
          </a:p>
          <a:p>
            <a:endParaRPr lang="en-US" sz="2800" b="0" dirty="0">
              <a:solidFill>
                <a:schemeClr val="tx1"/>
              </a:solidFill>
            </a:endParaRPr>
          </a:p>
        </p:txBody>
      </p:sp>
      <p:sp>
        <p:nvSpPr>
          <p:cNvPr id="8" name="Title 1">
            <a:extLst>
              <a:ext uri="{FF2B5EF4-FFF2-40B4-BE49-F238E27FC236}">
                <a16:creationId xmlns:a16="http://schemas.microsoft.com/office/drawing/2014/main" id="{71F6700E-38F9-4F66-9A25-B40CD671585D}"/>
              </a:ext>
            </a:extLst>
          </p:cNvPr>
          <p:cNvSpPr txBox="1">
            <a:spLocks/>
          </p:cNvSpPr>
          <p:nvPr/>
        </p:nvSpPr>
        <p:spPr>
          <a:xfrm>
            <a:off x="457200" y="205978"/>
            <a:ext cx="8229600" cy="12227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b="1" i="0" kern="1200" baseline="0">
                <a:solidFill>
                  <a:schemeClr val="tx1"/>
                </a:solidFill>
                <a:latin typeface="+mj-lt"/>
                <a:ea typeface="+mj-ea"/>
                <a:cs typeface="+mj-cs"/>
              </a:defRPr>
            </a:lvl1pPr>
          </a:lstStyle>
          <a:p>
            <a:r>
              <a:rPr lang="en-CA" sz="2800" dirty="0"/>
              <a:t>World Engagement</a:t>
            </a:r>
          </a:p>
        </p:txBody>
      </p:sp>
      <p:sp>
        <p:nvSpPr>
          <p:cNvPr id="6" name="TextBox 5">
            <a:extLst>
              <a:ext uri="{FF2B5EF4-FFF2-40B4-BE49-F238E27FC236}">
                <a16:creationId xmlns:a16="http://schemas.microsoft.com/office/drawing/2014/main" id="{02E3B9B5-AC8D-4DF5-82A6-61204F0E15A3}"/>
              </a:ext>
            </a:extLst>
          </p:cNvPr>
          <p:cNvSpPr txBox="1"/>
          <p:nvPr/>
        </p:nvSpPr>
        <p:spPr>
          <a:xfrm>
            <a:off x="228600" y="1428750"/>
            <a:ext cx="8839200" cy="3970318"/>
          </a:xfrm>
          <a:prstGeom prst="rect">
            <a:avLst/>
          </a:prstGeom>
          <a:noFill/>
        </p:spPr>
        <p:txBody>
          <a:bodyPr wrap="square" rtlCol="0">
            <a:spAutoFit/>
          </a:bodyPr>
          <a:lstStyle/>
          <a:p>
            <a:pPr marL="457200" indent="-457200">
              <a:buFont typeface="Arial" panose="020B0604020202020204" pitchFamily="34" charset="0"/>
              <a:buChar char="•"/>
            </a:pPr>
            <a:r>
              <a:rPr lang="en-CA" sz="2400" dirty="0"/>
              <a:t>Theology of suffering</a:t>
            </a:r>
          </a:p>
          <a:p>
            <a:pPr marL="457200" indent="-457200">
              <a:buFont typeface="Arial" panose="020B0604020202020204" pitchFamily="34" charset="0"/>
              <a:buChar char="•"/>
            </a:pPr>
            <a:r>
              <a:rPr lang="en-CA" sz="2400" dirty="0"/>
              <a:t>Recognize the battle, and the weapon of the word</a:t>
            </a:r>
          </a:p>
          <a:p>
            <a:pPr marL="457200" indent="-457200">
              <a:buFont typeface="Arial" panose="020B0604020202020204" pitchFamily="34" charset="0"/>
              <a:buChar char="•"/>
            </a:pPr>
            <a:r>
              <a:rPr lang="en-CA" sz="2400" dirty="0"/>
              <a:t>Build out policies that protect against hostility</a:t>
            </a:r>
          </a:p>
          <a:p>
            <a:pPr marL="457200" indent="-457200">
              <a:buFont typeface="Arial" panose="020B0604020202020204" pitchFamily="34" charset="0"/>
              <a:buChar char="•"/>
            </a:pPr>
            <a:r>
              <a:rPr lang="en-CA" sz="2400" dirty="0"/>
              <a:t>Consider pioneering new works</a:t>
            </a:r>
          </a:p>
          <a:p>
            <a:pPr marL="457200" indent="-457200">
              <a:buFont typeface="Arial" panose="020B0604020202020204" pitchFamily="34" charset="0"/>
              <a:buChar char="•"/>
            </a:pPr>
            <a:r>
              <a:rPr lang="en-CA" sz="2400" dirty="0"/>
              <a:t>Long range de-centralization or underground plans </a:t>
            </a:r>
          </a:p>
          <a:p>
            <a:pPr marL="457200" indent="-457200">
              <a:buFont typeface="Arial" panose="020B0604020202020204" pitchFamily="34" charset="0"/>
              <a:buChar char="•"/>
            </a:pPr>
            <a:endParaRPr lang="en-CA" sz="2400" dirty="0"/>
          </a:p>
          <a:p>
            <a:pPr marL="457200" indent="-457200">
              <a:buFont typeface="Arial" panose="020B0604020202020204" pitchFamily="34" charset="0"/>
              <a:buChar char="•"/>
            </a:pPr>
            <a:endParaRPr lang="en-CA" sz="2400" dirty="0"/>
          </a:p>
          <a:p>
            <a:pPr marL="457200" indent="-457200">
              <a:buFont typeface="Arial" panose="020B0604020202020204" pitchFamily="34" charset="0"/>
              <a:buChar char="•"/>
            </a:pPr>
            <a:endParaRPr lang="en-CA" sz="2800" dirty="0"/>
          </a:p>
          <a:p>
            <a:pPr marL="457200" indent="-457200">
              <a:buFont typeface="Arial" panose="020B0604020202020204" pitchFamily="34" charset="0"/>
              <a:buChar char="•"/>
            </a:pPr>
            <a:endParaRPr lang="en-CA" sz="2800" dirty="0"/>
          </a:p>
          <a:p>
            <a:pPr marL="457200" indent="-457200">
              <a:buFont typeface="Arial" panose="020B0604020202020204" pitchFamily="34" charset="0"/>
              <a:buChar char="•"/>
            </a:pPr>
            <a:endParaRPr lang="en-CA" sz="2800" dirty="0"/>
          </a:p>
        </p:txBody>
      </p:sp>
    </p:spTree>
    <p:extLst>
      <p:ext uri="{BB962C8B-B14F-4D97-AF65-F5344CB8AC3E}">
        <p14:creationId xmlns:p14="http://schemas.microsoft.com/office/powerpoint/2010/main" val="304411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D81811-1087-47DC-B2E2-CCBC0B78FF6B}"/>
              </a:ext>
            </a:extLst>
          </p:cNvPr>
          <p:cNvSpPr/>
          <p:nvPr/>
        </p:nvSpPr>
        <p:spPr>
          <a:xfrm>
            <a:off x="0" y="0"/>
            <a:ext cx="9144000" cy="5143500"/>
          </a:xfrm>
          <a:prstGeom prst="rect">
            <a:avLst/>
          </a:prstGeom>
          <a:solidFill>
            <a:srgbClr val="000000">
              <a:alpha val="63922"/>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3301CF4-D0B8-43A7-B599-88F8FFCF439F}"/>
              </a:ext>
            </a:extLst>
          </p:cNvPr>
          <p:cNvSpPr>
            <a:spLocks noGrp="1"/>
          </p:cNvSpPr>
          <p:nvPr>
            <p:ph type="title"/>
          </p:nvPr>
        </p:nvSpPr>
        <p:spPr/>
        <p:txBody>
          <a:bodyPr/>
          <a:lstStyle/>
          <a:p>
            <a:r>
              <a:rPr lang="en-CA" dirty="0">
                <a:solidFill>
                  <a:schemeClr val="bg1"/>
                </a:solidFill>
              </a:rPr>
              <a:t>The Need for Courage</a:t>
            </a:r>
          </a:p>
        </p:txBody>
      </p:sp>
      <p:sp>
        <p:nvSpPr>
          <p:cNvPr id="3" name="Content Placeholder 2">
            <a:extLst>
              <a:ext uri="{FF2B5EF4-FFF2-40B4-BE49-F238E27FC236}">
                <a16:creationId xmlns:a16="http://schemas.microsoft.com/office/drawing/2014/main" id="{51F81BE1-6179-4524-84B5-D629D31AF98A}"/>
              </a:ext>
            </a:extLst>
          </p:cNvPr>
          <p:cNvSpPr>
            <a:spLocks noGrp="1"/>
          </p:cNvSpPr>
          <p:nvPr>
            <p:ph idx="1"/>
          </p:nvPr>
        </p:nvSpPr>
        <p:spPr/>
        <p:txBody>
          <a:bodyPr/>
          <a:lstStyle/>
          <a:p>
            <a:pPr marL="0" indent="0" algn="ctr">
              <a:buNone/>
            </a:pPr>
            <a:r>
              <a:rPr lang="en-CA" b="0" dirty="0">
                <a:solidFill>
                  <a:schemeClr val="bg1"/>
                </a:solidFill>
              </a:rPr>
              <a:t>The one who conquers will have this heritage, and I will be his God and he will be my son. But as for the cowardly, the faithless, the detestable, as for murderers, the sexually immoral, sorcerers, idolaters, and all liars, their portion will be in the lake that burns with fire and sulfur, which is the second death.” </a:t>
            </a:r>
            <a:br>
              <a:rPr lang="en-CA" b="0" dirty="0">
                <a:solidFill>
                  <a:schemeClr val="bg1"/>
                </a:solidFill>
              </a:rPr>
            </a:br>
            <a:r>
              <a:rPr lang="en-CA" b="0" dirty="0">
                <a:solidFill>
                  <a:schemeClr val="bg1"/>
                </a:solidFill>
              </a:rPr>
              <a:t>(Re 21:7–8)</a:t>
            </a:r>
          </a:p>
          <a:p>
            <a:pPr marL="0" indent="0" algn="ctr">
              <a:buNone/>
            </a:pPr>
            <a:endParaRPr lang="en-CA" b="0" dirty="0">
              <a:solidFill>
                <a:schemeClr val="bg1"/>
              </a:solidFill>
            </a:endParaRPr>
          </a:p>
          <a:p>
            <a:pPr marL="0" indent="0" algn="ctr">
              <a:buNone/>
            </a:pPr>
            <a:r>
              <a:rPr lang="en-CA" b="0" dirty="0">
                <a:solidFill>
                  <a:schemeClr val="bg1"/>
                </a:solidFill>
              </a:rPr>
              <a:t>The cowardly will be with the sexually immoral in the lake of fire</a:t>
            </a:r>
          </a:p>
          <a:p>
            <a:endParaRPr lang="en-CA" dirty="0">
              <a:solidFill>
                <a:schemeClr val="bg1"/>
              </a:solidFill>
            </a:endParaRPr>
          </a:p>
        </p:txBody>
      </p:sp>
    </p:spTree>
    <p:extLst>
      <p:ext uri="{BB962C8B-B14F-4D97-AF65-F5344CB8AC3E}">
        <p14:creationId xmlns:p14="http://schemas.microsoft.com/office/powerpoint/2010/main" val="236906352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38164</TotalTime>
  <Words>727</Words>
  <Application>Microsoft Office PowerPoint</Application>
  <PresentationFormat>On-screen Show (16:9)</PresentationFormat>
  <Paragraphs>66</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blank</vt:lpstr>
      <vt:lpstr>Discipleship in a Sex-Confused World Paul Dirks  Published at Public Discourse.  Author of Is There Anything Good About Hell? Co-founder of COMPASS Schools and New Antioch Institute Pastor. Father of five.   I love and appreciate LGBT persons I have personally read every study I cite in the presentation. </vt:lpstr>
      <vt:lpstr>Rebuilding the Foundations</vt:lpstr>
      <vt:lpstr>PowerPoint Presentation</vt:lpstr>
      <vt:lpstr>PowerPoint Presentation</vt:lpstr>
      <vt:lpstr>PowerPoint Presentation</vt:lpstr>
      <vt:lpstr>PowerPoint Presentation</vt:lpstr>
      <vt:lpstr>Equip for World Engagement</vt:lpstr>
      <vt:lpstr>PowerPoint Presentation</vt:lpstr>
      <vt:lpstr>The Need for Courage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Paul Dirks</cp:lastModifiedBy>
  <cp:revision>224</cp:revision>
  <cp:lastPrinted>2017-10-25T16:17:42Z</cp:lastPrinted>
  <dcterms:created xsi:type="dcterms:W3CDTF">2015-02-27T22:26:52Z</dcterms:created>
  <dcterms:modified xsi:type="dcterms:W3CDTF">2022-10-14T19:02:08Z</dcterms:modified>
</cp:coreProperties>
</file>