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340" r:id="rId3"/>
    <p:sldId id="442" r:id="rId4"/>
    <p:sldId id="383" r:id="rId5"/>
    <p:sldId id="396" r:id="rId6"/>
    <p:sldId id="397" r:id="rId7"/>
    <p:sldId id="398" r:id="rId8"/>
    <p:sldId id="399" r:id="rId9"/>
    <p:sldId id="341" r:id="rId10"/>
    <p:sldId id="401" r:id="rId11"/>
    <p:sldId id="402" r:id="rId12"/>
    <p:sldId id="373" r:id="rId13"/>
    <p:sldId id="384" r:id="rId14"/>
    <p:sldId id="385" r:id="rId15"/>
    <p:sldId id="386" r:id="rId16"/>
    <p:sldId id="387" r:id="rId17"/>
    <p:sldId id="388" r:id="rId18"/>
    <p:sldId id="376" r:id="rId19"/>
    <p:sldId id="389" r:id="rId20"/>
    <p:sldId id="390" r:id="rId21"/>
    <p:sldId id="391" r:id="rId22"/>
    <p:sldId id="392" r:id="rId23"/>
    <p:sldId id="393" r:id="rId24"/>
    <p:sldId id="351" r:id="rId25"/>
    <p:sldId id="359" r:id="rId26"/>
    <p:sldId id="394" r:id="rId27"/>
    <p:sldId id="361" r:id="rId28"/>
    <p:sldId id="365" r:id="rId29"/>
    <p:sldId id="266" r:id="rId30"/>
    <p:sldId id="298" r:id="rId31"/>
    <p:sldId id="400" r:id="rId32"/>
    <p:sldId id="257" r:id="rId33"/>
  </p:sldIdLst>
  <p:sldSz cx="9144000" cy="5143500" type="screen16x9"/>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4204" autoAdjust="0"/>
  </p:normalViewPr>
  <p:slideViewPr>
    <p:cSldViewPr>
      <p:cViewPr varScale="1">
        <p:scale>
          <a:sx n="127" d="100"/>
          <a:sy n="127" d="100"/>
        </p:scale>
        <p:origin x="912"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A4F49-28EF-45DC-9756-5B7F29EFC010}"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n-CA"/>
        </a:p>
      </dgm:t>
    </dgm:pt>
    <dgm:pt modelId="{DAADA81A-5872-47C3-B7AF-C4BB24C949CB}">
      <dgm:prSet phldrT="[Text]"/>
      <dgm:spPr/>
      <dgm:t>
        <a:bodyPr/>
        <a:lstStyle/>
        <a:p>
          <a:r>
            <a:rPr lang="en-CA" sz="2100" dirty="0"/>
            <a:t>Social Transition</a:t>
          </a:r>
        </a:p>
      </dgm:t>
    </dgm:pt>
    <dgm:pt modelId="{A6581D77-3C1E-4D2C-ADA4-C6D71CAF46C8}" type="parTrans" cxnId="{DB1B3A11-4A04-4245-9D34-E2811AB1B2FB}">
      <dgm:prSet/>
      <dgm:spPr/>
      <dgm:t>
        <a:bodyPr/>
        <a:lstStyle/>
        <a:p>
          <a:endParaRPr lang="en-CA"/>
        </a:p>
      </dgm:t>
    </dgm:pt>
    <dgm:pt modelId="{273F8CCA-3CAE-4753-891E-196E7FDBE9CE}" type="sibTrans" cxnId="{DB1B3A11-4A04-4245-9D34-E2811AB1B2FB}">
      <dgm:prSet/>
      <dgm:spPr/>
      <dgm:t>
        <a:bodyPr/>
        <a:lstStyle/>
        <a:p>
          <a:endParaRPr lang="en-CA"/>
        </a:p>
      </dgm:t>
    </dgm:pt>
    <dgm:pt modelId="{004CD85D-1F43-4C94-B8BC-16B1F2A2CB57}">
      <dgm:prSet phldrT="[Text]" custT="1"/>
      <dgm:spPr/>
      <dgm:t>
        <a:bodyPr/>
        <a:lstStyle/>
        <a:p>
          <a:r>
            <a:rPr lang="en-CA" sz="1400" dirty="0"/>
            <a:t>Greatly reduces desistence (Steensma, 2013). </a:t>
          </a:r>
        </a:p>
      </dgm:t>
    </dgm:pt>
    <dgm:pt modelId="{2B4A7659-CFEA-4EC4-9CDF-229AB74C4175}" type="parTrans" cxnId="{554FA94F-A2D6-4437-8266-7620153E9841}">
      <dgm:prSet/>
      <dgm:spPr/>
      <dgm:t>
        <a:bodyPr/>
        <a:lstStyle/>
        <a:p>
          <a:endParaRPr lang="en-CA"/>
        </a:p>
      </dgm:t>
    </dgm:pt>
    <dgm:pt modelId="{F16B5548-4EB5-488A-8ADE-87D4394D2E09}" type="sibTrans" cxnId="{554FA94F-A2D6-4437-8266-7620153E9841}">
      <dgm:prSet/>
      <dgm:spPr/>
      <dgm:t>
        <a:bodyPr/>
        <a:lstStyle/>
        <a:p>
          <a:endParaRPr lang="en-CA"/>
        </a:p>
      </dgm:t>
    </dgm:pt>
    <dgm:pt modelId="{44EE0891-E3FB-4A8C-9A1D-D48A07DA4034}">
      <dgm:prSet phldrT="[Text]"/>
      <dgm:spPr/>
      <dgm:t>
        <a:bodyPr/>
        <a:lstStyle/>
        <a:p>
          <a:r>
            <a:rPr lang="en-CA" sz="2100" dirty="0"/>
            <a:t>Puberty Suppression</a:t>
          </a:r>
        </a:p>
      </dgm:t>
    </dgm:pt>
    <dgm:pt modelId="{5DAB4A77-267A-468D-879F-B9B8CBD704C7}" type="parTrans" cxnId="{F69ED367-B36C-4227-86EE-F6D19361A845}">
      <dgm:prSet/>
      <dgm:spPr/>
      <dgm:t>
        <a:bodyPr/>
        <a:lstStyle/>
        <a:p>
          <a:endParaRPr lang="en-CA"/>
        </a:p>
      </dgm:t>
    </dgm:pt>
    <dgm:pt modelId="{A7984245-3DFC-42EA-9C31-B15A7BFB2BBF}" type="sibTrans" cxnId="{F69ED367-B36C-4227-86EE-F6D19361A845}">
      <dgm:prSet/>
      <dgm:spPr/>
      <dgm:t>
        <a:bodyPr/>
        <a:lstStyle/>
        <a:p>
          <a:endParaRPr lang="en-CA"/>
        </a:p>
      </dgm:t>
    </dgm:pt>
    <dgm:pt modelId="{77F5BA0C-A62E-4E76-B69B-10061F116CCE}">
      <dgm:prSet phldrT="[Text]" custT="1"/>
      <dgm:spPr/>
      <dgm:t>
        <a:bodyPr/>
        <a:lstStyle/>
        <a:p>
          <a:r>
            <a:rPr lang="en-CA" sz="1400" dirty="0"/>
            <a:t>Lupron, made by </a:t>
          </a:r>
          <a:r>
            <a:rPr lang="en-CA" sz="1400" dirty="0" err="1"/>
            <a:t>Abbvie</a:t>
          </a:r>
          <a:r>
            <a:rPr lang="en-CA" sz="1400" dirty="0"/>
            <a:t> used off-label. </a:t>
          </a:r>
        </a:p>
      </dgm:t>
    </dgm:pt>
    <dgm:pt modelId="{613E6F02-64F1-4F6E-B4CB-E903EE7C805C}" type="parTrans" cxnId="{2B4758E6-1E46-4EB3-AA74-67287D9F354E}">
      <dgm:prSet/>
      <dgm:spPr/>
      <dgm:t>
        <a:bodyPr/>
        <a:lstStyle/>
        <a:p>
          <a:endParaRPr lang="en-CA"/>
        </a:p>
      </dgm:t>
    </dgm:pt>
    <dgm:pt modelId="{680E3C80-E40E-4115-BA3F-FBBB940DD2AF}" type="sibTrans" cxnId="{2B4758E6-1E46-4EB3-AA74-67287D9F354E}">
      <dgm:prSet/>
      <dgm:spPr/>
      <dgm:t>
        <a:bodyPr/>
        <a:lstStyle/>
        <a:p>
          <a:endParaRPr lang="en-CA"/>
        </a:p>
      </dgm:t>
    </dgm:pt>
    <dgm:pt modelId="{052DC125-F10F-4267-8345-929FD5862498}">
      <dgm:prSet phldrT="[Text]"/>
      <dgm:spPr/>
      <dgm:t>
        <a:bodyPr/>
        <a:lstStyle/>
        <a:p>
          <a:r>
            <a:rPr lang="en-CA" sz="2100" dirty="0"/>
            <a:t>Cross-Sex Hormones</a:t>
          </a:r>
        </a:p>
      </dgm:t>
    </dgm:pt>
    <dgm:pt modelId="{943D8D99-219F-4D83-955E-F659BF89FE56}" type="parTrans" cxnId="{F524039E-0B5B-46AE-8402-23CC508243A7}">
      <dgm:prSet/>
      <dgm:spPr/>
      <dgm:t>
        <a:bodyPr/>
        <a:lstStyle/>
        <a:p>
          <a:endParaRPr lang="en-CA"/>
        </a:p>
      </dgm:t>
    </dgm:pt>
    <dgm:pt modelId="{F45785CD-8B78-40DD-84C8-4270ACE127A3}" type="sibTrans" cxnId="{F524039E-0B5B-46AE-8402-23CC508243A7}">
      <dgm:prSet/>
      <dgm:spPr/>
      <dgm:t>
        <a:bodyPr/>
        <a:lstStyle/>
        <a:p>
          <a:endParaRPr lang="en-CA"/>
        </a:p>
      </dgm:t>
    </dgm:pt>
    <dgm:pt modelId="{B008CC02-C583-4573-9D0F-3F50F805D00A}">
      <dgm:prSet phldrT="[Text]" custT="1"/>
      <dgm:spPr/>
      <dgm:t>
        <a:bodyPr/>
        <a:lstStyle/>
        <a:p>
          <a:r>
            <a:rPr lang="en-CA" sz="1400" dirty="0"/>
            <a:t>Some changes permanent. Sterilization.</a:t>
          </a:r>
        </a:p>
      </dgm:t>
    </dgm:pt>
    <dgm:pt modelId="{22DD0FA6-017B-49EF-AAC5-3DD34EEB51C6}" type="parTrans" cxnId="{C0D189A4-5323-4455-9F77-470EEF20DE8B}">
      <dgm:prSet/>
      <dgm:spPr/>
      <dgm:t>
        <a:bodyPr/>
        <a:lstStyle/>
        <a:p>
          <a:endParaRPr lang="en-CA"/>
        </a:p>
      </dgm:t>
    </dgm:pt>
    <dgm:pt modelId="{C4FED0D8-8DCA-4568-9219-20405A5F4204}" type="sibTrans" cxnId="{C0D189A4-5323-4455-9F77-470EEF20DE8B}">
      <dgm:prSet/>
      <dgm:spPr/>
      <dgm:t>
        <a:bodyPr/>
        <a:lstStyle/>
        <a:p>
          <a:endParaRPr lang="en-CA"/>
        </a:p>
      </dgm:t>
    </dgm:pt>
    <dgm:pt modelId="{CBF2A245-A981-4C89-BE5D-F8AED42B8B3F}">
      <dgm:prSet phldrT="[Text]" custT="1"/>
      <dgm:spPr/>
      <dgm:t>
        <a:bodyPr/>
        <a:lstStyle/>
        <a:p>
          <a:r>
            <a:rPr lang="en-CA" sz="1600" dirty="0"/>
            <a:t>Puberty affects brain and bone development</a:t>
          </a:r>
        </a:p>
      </dgm:t>
    </dgm:pt>
    <dgm:pt modelId="{EEC8CFAC-1DEE-4D5B-A4B5-770E7C481B85}" type="parTrans" cxnId="{F9AA78AB-728D-4B4E-B45E-7BD192B34007}">
      <dgm:prSet/>
      <dgm:spPr/>
      <dgm:t>
        <a:bodyPr/>
        <a:lstStyle/>
        <a:p>
          <a:endParaRPr lang="en-CA"/>
        </a:p>
      </dgm:t>
    </dgm:pt>
    <dgm:pt modelId="{42C0883A-514A-4958-B84C-4E8E7A3B3080}" type="sibTrans" cxnId="{F9AA78AB-728D-4B4E-B45E-7BD192B34007}">
      <dgm:prSet/>
      <dgm:spPr/>
      <dgm:t>
        <a:bodyPr/>
        <a:lstStyle/>
        <a:p>
          <a:endParaRPr lang="en-CA"/>
        </a:p>
      </dgm:t>
    </dgm:pt>
    <dgm:pt modelId="{5A700971-6284-4651-853F-1208FF6E683D}">
      <dgm:prSet phldrT="[Text]" custT="1"/>
      <dgm:spPr/>
      <dgm:t>
        <a:bodyPr/>
        <a:lstStyle/>
        <a:p>
          <a:r>
            <a:rPr lang="en-CA" sz="1600" dirty="0"/>
            <a:t>Reduces desistence of GD even further.</a:t>
          </a:r>
        </a:p>
      </dgm:t>
    </dgm:pt>
    <dgm:pt modelId="{EA7C5829-D3FF-4D40-A796-1F7520E99100}" type="parTrans" cxnId="{C4E7A1F7-63B2-4AA9-90FE-71E8623E3EC8}">
      <dgm:prSet/>
      <dgm:spPr/>
      <dgm:t>
        <a:bodyPr/>
        <a:lstStyle/>
        <a:p>
          <a:endParaRPr lang="en-CA"/>
        </a:p>
      </dgm:t>
    </dgm:pt>
    <dgm:pt modelId="{ED014927-EBD8-4E1B-B94E-775A0203A1A5}" type="sibTrans" cxnId="{C4E7A1F7-63B2-4AA9-90FE-71E8623E3EC8}">
      <dgm:prSet/>
      <dgm:spPr/>
      <dgm:t>
        <a:bodyPr/>
        <a:lstStyle/>
        <a:p>
          <a:endParaRPr lang="en-CA"/>
        </a:p>
      </dgm:t>
    </dgm:pt>
    <dgm:pt modelId="{280F4958-7FB5-4BE9-BC69-8206F148F20F}">
      <dgm:prSet phldrT="[Text]" custT="1"/>
      <dgm:spPr/>
      <dgm:t>
        <a:bodyPr/>
        <a:lstStyle/>
        <a:p>
          <a:r>
            <a:rPr lang="en-CA" sz="1400" dirty="0"/>
            <a:t>No long-term data on effects. </a:t>
          </a:r>
        </a:p>
      </dgm:t>
    </dgm:pt>
    <dgm:pt modelId="{2F245EF5-4CA2-47F5-AE5D-5DE35806C4F3}" type="parTrans" cxnId="{85056711-F6B1-42DB-B513-FF1D2915E1B1}">
      <dgm:prSet/>
      <dgm:spPr/>
      <dgm:t>
        <a:bodyPr/>
        <a:lstStyle/>
        <a:p>
          <a:endParaRPr lang="en-CA"/>
        </a:p>
      </dgm:t>
    </dgm:pt>
    <dgm:pt modelId="{6F5DE1DD-F428-4B39-8C29-0909C0C557D8}" type="sibTrans" cxnId="{85056711-F6B1-42DB-B513-FF1D2915E1B1}">
      <dgm:prSet/>
      <dgm:spPr/>
      <dgm:t>
        <a:bodyPr/>
        <a:lstStyle/>
        <a:p>
          <a:endParaRPr lang="en-CA"/>
        </a:p>
      </dgm:t>
    </dgm:pt>
    <dgm:pt modelId="{B2EEA6C0-5B43-402E-8819-E5D3E58B8116}">
      <dgm:prSet phldrT="[Text]"/>
      <dgm:spPr/>
      <dgm:t>
        <a:bodyPr/>
        <a:lstStyle/>
        <a:p>
          <a:r>
            <a:rPr lang="en-CA" dirty="0"/>
            <a:t>Permanent removal of healthy body parts</a:t>
          </a:r>
        </a:p>
      </dgm:t>
    </dgm:pt>
    <dgm:pt modelId="{AACD1BF2-4C60-49B5-B3F3-B44CF5BD7758}" type="parTrans" cxnId="{A18773D4-2D73-4CF6-87A9-C9700FD856DD}">
      <dgm:prSet/>
      <dgm:spPr/>
      <dgm:t>
        <a:bodyPr/>
        <a:lstStyle/>
        <a:p>
          <a:endParaRPr lang="en-CA"/>
        </a:p>
      </dgm:t>
    </dgm:pt>
    <dgm:pt modelId="{2965CAE4-FFDC-4200-88DE-9C5ACB9FFE5D}" type="sibTrans" cxnId="{A18773D4-2D73-4CF6-87A9-C9700FD856DD}">
      <dgm:prSet/>
      <dgm:spPr/>
      <dgm:t>
        <a:bodyPr/>
        <a:lstStyle/>
        <a:p>
          <a:endParaRPr lang="en-CA"/>
        </a:p>
      </dgm:t>
    </dgm:pt>
    <dgm:pt modelId="{001A2634-6502-429A-A90E-5069862405A6}">
      <dgm:prSet phldrT="[Text]" custT="1"/>
      <dgm:spPr/>
      <dgm:t>
        <a:bodyPr/>
        <a:lstStyle/>
        <a:p>
          <a:r>
            <a:rPr lang="en-CA" sz="1600" dirty="0"/>
            <a:t>Difficult to </a:t>
          </a:r>
          <a:r>
            <a:rPr lang="en-CA" sz="1600" dirty="0" err="1"/>
            <a:t>detransition</a:t>
          </a:r>
          <a:r>
            <a:rPr lang="en-CA" sz="1600" dirty="0"/>
            <a:t> (Steensma, 2011)</a:t>
          </a:r>
        </a:p>
      </dgm:t>
    </dgm:pt>
    <dgm:pt modelId="{E7B9411A-CCC8-4FB5-977B-E7E75D01E11A}" type="parTrans" cxnId="{0A09AD61-8D45-4C3B-B9A3-A475319CCEBB}">
      <dgm:prSet/>
      <dgm:spPr/>
      <dgm:t>
        <a:bodyPr/>
        <a:lstStyle/>
        <a:p>
          <a:endParaRPr lang="en-CA"/>
        </a:p>
      </dgm:t>
    </dgm:pt>
    <dgm:pt modelId="{56768F62-5472-4A49-B803-61FE9364E3EC}" type="sibTrans" cxnId="{0A09AD61-8D45-4C3B-B9A3-A475319CCEBB}">
      <dgm:prSet/>
      <dgm:spPr/>
      <dgm:t>
        <a:bodyPr/>
        <a:lstStyle/>
        <a:p>
          <a:endParaRPr lang="en-CA"/>
        </a:p>
      </dgm:t>
    </dgm:pt>
    <dgm:pt modelId="{6AEB89D6-73CD-453D-82AE-E49F3CEB7FDE}">
      <dgm:prSet phldrT="[Text]" custT="1"/>
      <dgm:spPr/>
      <dgm:t>
        <a:bodyPr/>
        <a:lstStyle/>
        <a:p>
          <a:r>
            <a:rPr lang="en-CA" sz="1600" dirty="0"/>
            <a:t>Socially contagious </a:t>
          </a:r>
        </a:p>
      </dgm:t>
    </dgm:pt>
    <dgm:pt modelId="{D31C7014-21DB-4AD1-BF05-8C6C1B6D641E}" type="parTrans" cxnId="{4A1A6999-174F-4DF8-9055-D52250656EF4}">
      <dgm:prSet/>
      <dgm:spPr/>
      <dgm:t>
        <a:bodyPr/>
        <a:lstStyle/>
        <a:p>
          <a:endParaRPr lang="en-CA"/>
        </a:p>
      </dgm:t>
    </dgm:pt>
    <dgm:pt modelId="{E63C18AF-E709-442A-8C9A-A624CDC99FB7}" type="sibTrans" cxnId="{4A1A6999-174F-4DF8-9055-D52250656EF4}">
      <dgm:prSet/>
      <dgm:spPr/>
      <dgm:t>
        <a:bodyPr/>
        <a:lstStyle/>
        <a:p>
          <a:endParaRPr lang="en-CA"/>
        </a:p>
      </dgm:t>
    </dgm:pt>
    <dgm:pt modelId="{EF47750B-D3EE-4B31-8CF2-4F63A1A19BBE}">
      <dgm:prSet phldrT="[Text]" custT="1"/>
      <dgm:spPr/>
      <dgm:t>
        <a:bodyPr/>
        <a:lstStyle/>
        <a:p>
          <a:r>
            <a:rPr lang="en-CA" sz="1600" dirty="0"/>
            <a:t>Name, dress, pronouns of new gender</a:t>
          </a:r>
        </a:p>
      </dgm:t>
    </dgm:pt>
    <dgm:pt modelId="{99C1C046-45D7-4570-B450-ACBDA671B16B}" type="parTrans" cxnId="{2D1B2C48-2104-4EC7-ABF4-275B7D87DA8E}">
      <dgm:prSet/>
      <dgm:spPr/>
      <dgm:t>
        <a:bodyPr/>
        <a:lstStyle/>
        <a:p>
          <a:endParaRPr lang="en-CA"/>
        </a:p>
      </dgm:t>
    </dgm:pt>
    <dgm:pt modelId="{468EBB20-CE44-445D-9B53-784F470A2A4A}" type="sibTrans" cxnId="{2D1B2C48-2104-4EC7-ABF4-275B7D87DA8E}">
      <dgm:prSet/>
      <dgm:spPr/>
      <dgm:t>
        <a:bodyPr/>
        <a:lstStyle/>
        <a:p>
          <a:endParaRPr lang="en-CA"/>
        </a:p>
      </dgm:t>
    </dgm:pt>
    <dgm:pt modelId="{50A618BB-9338-4543-A6A3-6D7BF95A6ED4}">
      <dgm:prSet phldrT="[Text]" custT="1"/>
      <dgm:spPr/>
      <dgm:t>
        <a:bodyPr/>
        <a:lstStyle/>
        <a:p>
          <a:r>
            <a:rPr lang="en-CA" sz="2000" dirty="0"/>
            <a:t>Top and Bottom Surgery </a:t>
          </a:r>
        </a:p>
      </dgm:t>
    </dgm:pt>
    <dgm:pt modelId="{766EA70B-D1CD-4E7B-96A2-701D7554A382}" type="parTrans" cxnId="{9A59D5DA-B1A0-41EB-B394-C932BDBB456B}">
      <dgm:prSet/>
      <dgm:spPr/>
      <dgm:t>
        <a:bodyPr/>
        <a:lstStyle/>
        <a:p>
          <a:endParaRPr lang="en-CA"/>
        </a:p>
      </dgm:t>
    </dgm:pt>
    <dgm:pt modelId="{6B8AD349-BEEE-45D9-92D2-5D53AA5E4A96}" type="sibTrans" cxnId="{9A59D5DA-B1A0-41EB-B394-C932BDBB456B}">
      <dgm:prSet/>
      <dgm:spPr/>
      <dgm:t>
        <a:bodyPr/>
        <a:lstStyle/>
        <a:p>
          <a:endParaRPr lang="en-CA"/>
        </a:p>
      </dgm:t>
    </dgm:pt>
    <dgm:pt modelId="{799EA9E5-7FC9-42C4-8EBB-2C8B6EBD2DC0}" type="pres">
      <dgm:prSet presAssocID="{DAAA4F49-28EF-45DC-9756-5B7F29EFC010}" presName="Name0" presStyleCnt="0">
        <dgm:presLayoutVars>
          <dgm:chPref val="3"/>
          <dgm:dir/>
          <dgm:animLvl val="lvl"/>
          <dgm:resizeHandles/>
        </dgm:presLayoutVars>
      </dgm:prSet>
      <dgm:spPr/>
    </dgm:pt>
    <dgm:pt modelId="{F1C37FB2-55A7-47F2-88CA-65E4BEEF8774}" type="pres">
      <dgm:prSet presAssocID="{DAADA81A-5872-47C3-B7AF-C4BB24C949CB}" presName="horFlow" presStyleCnt="0"/>
      <dgm:spPr/>
    </dgm:pt>
    <dgm:pt modelId="{11C2460A-F16B-431D-8A21-70B612F9DA2A}" type="pres">
      <dgm:prSet presAssocID="{DAADA81A-5872-47C3-B7AF-C4BB24C949CB}" presName="bigChev" presStyleLbl="node1" presStyleIdx="0" presStyleCnt="4"/>
      <dgm:spPr/>
    </dgm:pt>
    <dgm:pt modelId="{95B58A92-4EEA-4376-9124-904B8A96BECC}" type="pres">
      <dgm:prSet presAssocID="{99C1C046-45D7-4570-B450-ACBDA671B16B}" presName="parTrans" presStyleCnt="0"/>
      <dgm:spPr/>
    </dgm:pt>
    <dgm:pt modelId="{1F99F6B8-1FF3-4608-91F0-06EB0074B3A2}" type="pres">
      <dgm:prSet presAssocID="{EF47750B-D3EE-4B31-8CF2-4F63A1A19BBE}" presName="node" presStyleLbl="alignAccFollowNode1" presStyleIdx="0" presStyleCnt="10">
        <dgm:presLayoutVars>
          <dgm:bulletEnabled val="1"/>
        </dgm:presLayoutVars>
      </dgm:prSet>
      <dgm:spPr/>
    </dgm:pt>
    <dgm:pt modelId="{733B3C9F-3F5D-4B48-984F-D4D83027D35E}" type="pres">
      <dgm:prSet presAssocID="{468EBB20-CE44-445D-9B53-784F470A2A4A}" presName="sibTrans" presStyleCnt="0"/>
      <dgm:spPr/>
    </dgm:pt>
    <dgm:pt modelId="{37ADA07D-CA3C-4A15-A0AC-EA1BE0E1DFBA}" type="pres">
      <dgm:prSet presAssocID="{004CD85D-1F43-4C94-B8BC-16B1F2A2CB57}" presName="node" presStyleLbl="alignAccFollowNode1" presStyleIdx="1" presStyleCnt="10">
        <dgm:presLayoutVars>
          <dgm:bulletEnabled val="1"/>
        </dgm:presLayoutVars>
      </dgm:prSet>
      <dgm:spPr/>
    </dgm:pt>
    <dgm:pt modelId="{E6D7E8B7-637D-403F-B126-85194378D2D2}" type="pres">
      <dgm:prSet presAssocID="{F16B5548-4EB5-488A-8ADE-87D4394D2E09}" presName="sibTrans" presStyleCnt="0"/>
      <dgm:spPr/>
    </dgm:pt>
    <dgm:pt modelId="{4C44E98C-2271-4ACD-BDEF-F0B62499E8AC}" type="pres">
      <dgm:prSet presAssocID="{001A2634-6502-429A-A90E-5069862405A6}" presName="node" presStyleLbl="alignAccFollowNode1" presStyleIdx="2" presStyleCnt="10">
        <dgm:presLayoutVars>
          <dgm:bulletEnabled val="1"/>
        </dgm:presLayoutVars>
      </dgm:prSet>
      <dgm:spPr/>
    </dgm:pt>
    <dgm:pt modelId="{B996978F-495E-4277-AEB6-3DD908F8EDB5}" type="pres">
      <dgm:prSet presAssocID="{56768F62-5472-4A49-B803-61FE9364E3EC}" presName="sibTrans" presStyleCnt="0"/>
      <dgm:spPr/>
    </dgm:pt>
    <dgm:pt modelId="{56C65219-2804-45D4-97A0-BE93B4F924ED}" type="pres">
      <dgm:prSet presAssocID="{6AEB89D6-73CD-453D-82AE-E49F3CEB7FDE}" presName="node" presStyleLbl="alignAccFollowNode1" presStyleIdx="3" presStyleCnt="10">
        <dgm:presLayoutVars>
          <dgm:bulletEnabled val="1"/>
        </dgm:presLayoutVars>
      </dgm:prSet>
      <dgm:spPr/>
    </dgm:pt>
    <dgm:pt modelId="{5609D0F6-D507-4D6E-9A35-861721489093}" type="pres">
      <dgm:prSet presAssocID="{DAADA81A-5872-47C3-B7AF-C4BB24C949CB}" presName="vSp" presStyleCnt="0"/>
      <dgm:spPr/>
    </dgm:pt>
    <dgm:pt modelId="{6C5F4460-354A-4E7C-89AC-BE9B0EA73AA5}" type="pres">
      <dgm:prSet presAssocID="{44EE0891-E3FB-4A8C-9A1D-D48A07DA4034}" presName="horFlow" presStyleCnt="0"/>
      <dgm:spPr/>
    </dgm:pt>
    <dgm:pt modelId="{B3FB4576-9AD0-425A-88F6-8B2934C2ADD9}" type="pres">
      <dgm:prSet presAssocID="{44EE0891-E3FB-4A8C-9A1D-D48A07DA4034}" presName="bigChev" presStyleLbl="node1" presStyleIdx="1" presStyleCnt="4"/>
      <dgm:spPr/>
    </dgm:pt>
    <dgm:pt modelId="{1E1EB685-EA53-4ED1-AE94-BB7C64A653F9}" type="pres">
      <dgm:prSet presAssocID="{613E6F02-64F1-4F6E-B4CB-E903EE7C805C}" presName="parTrans" presStyleCnt="0"/>
      <dgm:spPr/>
    </dgm:pt>
    <dgm:pt modelId="{BF46A5F9-7C4C-4C2B-BCA1-57651E4B0D05}" type="pres">
      <dgm:prSet presAssocID="{77F5BA0C-A62E-4E76-B69B-10061F116CCE}" presName="node" presStyleLbl="alignAccFollowNode1" presStyleIdx="4" presStyleCnt="10">
        <dgm:presLayoutVars>
          <dgm:bulletEnabled val="1"/>
        </dgm:presLayoutVars>
      </dgm:prSet>
      <dgm:spPr/>
    </dgm:pt>
    <dgm:pt modelId="{0CCB978C-C0F5-44F4-975A-BFB69B98A852}" type="pres">
      <dgm:prSet presAssocID="{680E3C80-E40E-4115-BA3F-FBBB940DD2AF}" presName="sibTrans" presStyleCnt="0"/>
      <dgm:spPr/>
    </dgm:pt>
    <dgm:pt modelId="{FC10ADA5-EFE2-4857-9FB7-E5ED48E45EC9}" type="pres">
      <dgm:prSet presAssocID="{CBF2A245-A981-4C89-BE5D-F8AED42B8B3F}" presName="node" presStyleLbl="alignAccFollowNode1" presStyleIdx="5" presStyleCnt="10" custScaleX="115279">
        <dgm:presLayoutVars>
          <dgm:bulletEnabled val="1"/>
        </dgm:presLayoutVars>
      </dgm:prSet>
      <dgm:spPr/>
    </dgm:pt>
    <dgm:pt modelId="{1B9F2448-01FC-4B1F-BB3A-8457FD5DED35}" type="pres">
      <dgm:prSet presAssocID="{42C0883A-514A-4958-B84C-4E8E7A3B3080}" presName="sibTrans" presStyleCnt="0"/>
      <dgm:spPr/>
    </dgm:pt>
    <dgm:pt modelId="{74CF1F17-4CEC-4A3D-BE99-DB7C2E69BBB0}" type="pres">
      <dgm:prSet presAssocID="{5A700971-6284-4651-853F-1208FF6E683D}" presName="node" presStyleLbl="alignAccFollowNode1" presStyleIdx="6" presStyleCnt="10">
        <dgm:presLayoutVars>
          <dgm:bulletEnabled val="1"/>
        </dgm:presLayoutVars>
      </dgm:prSet>
      <dgm:spPr/>
    </dgm:pt>
    <dgm:pt modelId="{9A9634E9-2264-49D3-AB95-42676E821641}" type="pres">
      <dgm:prSet presAssocID="{44EE0891-E3FB-4A8C-9A1D-D48A07DA4034}" presName="vSp" presStyleCnt="0"/>
      <dgm:spPr/>
    </dgm:pt>
    <dgm:pt modelId="{F26D94C4-3FEB-4D7D-99B6-4C1CC596B625}" type="pres">
      <dgm:prSet presAssocID="{052DC125-F10F-4267-8345-929FD5862498}" presName="horFlow" presStyleCnt="0"/>
      <dgm:spPr/>
    </dgm:pt>
    <dgm:pt modelId="{831E2B63-4144-4EFF-A64A-D3018152ADF0}" type="pres">
      <dgm:prSet presAssocID="{052DC125-F10F-4267-8345-929FD5862498}" presName="bigChev" presStyleLbl="node1" presStyleIdx="2" presStyleCnt="4"/>
      <dgm:spPr/>
    </dgm:pt>
    <dgm:pt modelId="{51F51712-B500-4416-9D87-5A353A25FD90}" type="pres">
      <dgm:prSet presAssocID="{22DD0FA6-017B-49EF-AAC5-3DD34EEB51C6}" presName="parTrans" presStyleCnt="0"/>
      <dgm:spPr/>
    </dgm:pt>
    <dgm:pt modelId="{C296AAAC-FE21-451E-AE1F-9BCBCE02B17C}" type="pres">
      <dgm:prSet presAssocID="{B008CC02-C583-4573-9D0F-3F50F805D00A}" presName="node" presStyleLbl="alignAccFollowNode1" presStyleIdx="7" presStyleCnt="10">
        <dgm:presLayoutVars>
          <dgm:bulletEnabled val="1"/>
        </dgm:presLayoutVars>
      </dgm:prSet>
      <dgm:spPr/>
    </dgm:pt>
    <dgm:pt modelId="{C61A9E1B-4DD2-45F7-B0EC-82B96267B7E2}" type="pres">
      <dgm:prSet presAssocID="{C4FED0D8-8DCA-4568-9219-20405A5F4204}" presName="sibTrans" presStyleCnt="0"/>
      <dgm:spPr/>
    </dgm:pt>
    <dgm:pt modelId="{D450C819-65DB-4D2F-8A41-79F2E3B42239}" type="pres">
      <dgm:prSet presAssocID="{280F4958-7FB5-4BE9-BC69-8206F148F20F}" presName="node" presStyleLbl="alignAccFollowNode1" presStyleIdx="8" presStyleCnt="10">
        <dgm:presLayoutVars>
          <dgm:bulletEnabled val="1"/>
        </dgm:presLayoutVars>
      </dgm:prSet>
      <dgm:spPr/>
    </dgm:pt>
    <dgm:pt modelId="{E2781E85-3EB0-4BEF-A47E-D1B03616FDD9}" type="pres">
      <dgm:prSet presAssocID="{052DC125-F10F-4267-8345-929FD5862498}" presName="vSp" presStyleCnt="0"/>
      <dgm:spPr/>
    </dgm:pt>
    <dgm:pt modelId="{B23B7E64-2504-467C-B927-70841EB80ECA}" type="pres">
      <dgm:prSet presAssocID="{50A618BB-9338-4543-A6A3-6D7BF95A6ED4}" presName="horFlow" presStyleCnt="0"/>
      <dgm:spPr/>
    </dgm:pt>
    <dgm:pt modelId="{99741B46-6E85-4368-A239-88FADD75C43F}" type="pres">
      <dgm:prSet presAssocID="{50A618BB-9338-4543-A6A3-6D7BF95A6ED4}" presName="bigChev" presStyleLbl="node1" presStyleIdx="3" presStyleCnt="4"/>
      <dgm:spPr/>
    </dgm:pt>
    <dgm:pt modelId="{E42BCC86-9577-4730-BB49-91D75354A275}" type="pres">
      <dgm:prSet presAssocID="{AACD1BF2-4C60-49B5-B3F3-B44CF5BD7758}" presName="parTrans" presStyleCnt="0"/>
      <dgm:spPr/>
    </dgm:pt>
    <dgm:pt modelId="{699A8CA1-5D66-47FD-8589-6CED6074C59D}" type="pres">
      <dgm:prSet presAssocID="{B2EEA6C0-5B43-402E-8819-E5D3E58B8116}" presName="node" presStyleLbl="alignAccFollowNode1" presStyleIdx="9" presStyleCnt="10">
        <dgm:presLayoutVars>
          <dgm:bulletEnabled val="1"/>
        </dgm:presLayoutVars>
      </dgm:prSet>
      <dgm:spPr/>
    </dgm:pt>
  </dgm:ptLst>
  <dgm:cxnLst>
    <dgm:cxn modelId="{DB1B3A11-4A04-4245-9D34-E2811AB1B2FB}" srcId="{DAAA4F49-28EF-45DC-9756-5B7F29EFC010}" destId="{DAADA81A-5872-47C3-B7AF-C4BB24C949CB}" srcOrd="0" destOrd="0" parTransId="{A6581D77-3C1E-4D2C-ADA4-C6D71CAF46C8}" sibTransId="{273F8CCA-3CAE-4753-891E-196E7FDBE9CE}"/>
    <dgm:cxn modelId="{85056711-F6B1-42DB-B513-FF1D2915E1B1}" srcId="{052DC125-F10F-4267-8345-929FD5862498}" destId="{280F4958-7FB5-4BE9-BC69-8206F148F20F}" srcOrd="1" destOrd="0" parTransId="{2F245EF5-4CA2-47F5-AE5D-5DE35806C4F3}" sibTransId="{6F5DE1DD-F428-4B39-8C29-0909C0C557D8}"/>
    <dgm:cxn modelId="{0A09AD61-8D45-4C3B-B9A3-A475319CCEBB}" srcId="{DAADA81A-5872-47C3-B7AF-C4BB24C949CB}" destId="{001A2634-6502-429A-A90E-5069862405A6}" srcOrd="2" destOrd="0" parTransId="{E7B9411A-CCC8-4FB5-977B-E7E75D01E11A}" sibTransId="{56768F62-5472-4A49-B803-61FE9364E3EC}"/>
    <dgm:cxn modelId="{F69ED367-B36C-4227-86EE-F6D19361A845}" srcId="{DAAA4F49-28EF-45DC-9756-5B7F29EFC010}" destId="{44EE0891-E3FB-4A8C-9A1D-D48A07DA4034}" srcOrd="1" destOrd="0" parTransId="{5DAB4A77-267A-468D-879F-B9B8CBD704C7}" sibTransId="{A7984245-3DFC-42EA-9C31-B15A7BFB2BBF}"/>
    <dgm:cxn modelId="{2D1B2C48-2104-4EC7-ABF4-275B7D87DA8E}" srcId="{DAADA81A-5872-47C3-B7AF-C4BB24C949CB}" destId="{EF47750B-D3EE-4B31-8CF2-4F63A1A19BBE}" srcOrd="0" destOrd="0" parTransId="{99C1C046-45D7-4570-B450-ACBDA671B16B}" sibTransId="{468EBB20-CE44-445D-9B53-784F470A2A4A}"/>
    <dgm:cxn modelId="{3147334A-EC6C-4C4E-ABAA-D989E1BFB7FB}" type="presOf" srcId="{EF47750B-D3EE-4B31-8CF2-4F63A1A19BBE}" destId="{1F99F6B8-1FF3-4608-91F0-06EB0074B3A2}" srcOrd="0" destOrd="0" presId="urn:microsoft.com/office/officeart/2005/8/layout/lProcess3"/>
    <dgm:cxn modelId="{554FA94F-A2D6-4437-8266-7620153E9841}" srcId="{DAADA81A-5872-47C3-B7AF-C4BB24C949CB}" destId="{004CD85D-1F43-4C94-B8BC-16B1F2A2CB57}" srcOrd="1" destOrd="0" parTransId="{2B4A7659-CFEA-4EC4-9CDF-229AB74C4175}" sibTransId="{F16B5548-4EB5-488A-8ADE-87D4394D2E09}"/>
    <dgm:cxn modelId="{0BFBEB71-DA64-4B1F-8C14-69EC58F3BF17}" type="presOf" srcId="{B008CC02-C583-4573-9D0F-3F50F805D00A}" destId="{C296AAAC-FE21-451E-AE1F-9BCBCE02B17C}" srcOrd="0" destOrd="0" presId="urn:microsoft.com/office/officeart/2005/8/layout/lProcess3"/>
    <dgm:cxn modelId="{8482408B-4A19-4762-8E01-A0382C46809D}" type="presOf" srcId="{44EE0891-E3FB-4A8C-9A1D-D48A07DA4034}" destId="{B3FB4576-9AD0-425A-88F6-8B2934C2ADD9}" srcOrd="0" destOrd="0" presId="urn:microsoft.com/office/officeart/2005/8/layout/lProcess3"/>
    <dgm:cxn modelId="{311DDE91-6D3F-4524-9F9A-891AE21DA433}" type="presOf" srcId="{B2EEA6C0-5B43-402E-8819-E5D3E58B8116}" destId="{699A8CA1-5D66-47FD-8589-6CED6074C59D}" srcOrd="0" destOrd="0" presId="urn:microsoft.com/office/officeart/2005/8/layout/lProcess3"/>
    <dgm:cxn modelId="{4A1A6999-174F-4DF8-9055-D52250656EF4}" srcId="{DAADA81A-5872-47C3-B7AF-C4BB24C949CB}" destId="{6AEB89D6-73CD-453D-82AE-E49F3CEB7FDE}" srcOrd="3" destOrd="0" parTransId="{D31C7014-21DB-4AD1-BF05-8C6C1B6D641E}" sibTransId="{E63C18AF-E709-442A-8C9A-A624CDC99FB7}"/>
    <dgm:cxn modelId="{7DE8729A-D022-4F2D-95AC-59E72A1752FA}" type="presOf" srcId="{004CD85D-1F43-4C94-B8BC-16B1F2A2CB57}" destId="{37ADA07D-CA3C-4A15-A0AC-EA1BE0E1DFBA}" srcOrd="0" destOrd="0" presId="urn:microsoft.com/office/officeart/2005/8/layout/lProcess3"/>
    <dgm:cxn modelId="{F524039E-0B5B-46AE-8402-23CC508243A7}" srcId="{DAAA4F49-28EF-45DC-9756-5B7F29EFC010}" destId="{052DC125-F10F-4267-8345-929FD5862498}" srcOrd="2" destOrd="0" parTransId="{943D8D99-219F-4D83-955E-F659BF89FE56}" sibTransId="{F45785CD-8B78-40DD-84C8-4270ACE127A3}"/>
    <dgm:cxn modelId="{B9C3889F-D302-4802-BDF5-F540F5C8C9F3}" type="presOf" srcId="{DAADA81A-5872-47C3-B7AF-C4BB24C949CB}" destId="{11C2460A-F16B-431D-8A21-70B612F9DA2A}" srcOrd="0" destOrd="0" presId="urn:microsoft.com/office/officeart/2005/8/layout/lProcess3"/>
    <dgm:cxn modelId="{C0D189A4-5323-4455-9F77-470EEF20DE8B}" srcId="{052DC125-F10F-4267-8345-929FD5862498}" destId="{B008CC02-C583-4573-9D0F-3F50F805D00A}" srcOrd="0" destOrd="0" parTransId="{22DD0FA6-017B-49EF-AAC5-3DD34EEB51C6}" sibTransId="{C4FED0D8-8DCA-4568-9219-20405A5F4204}"/>
    <dgm:cxn modelId="{EF6692A8-6957-4237-B77A-A5B6DF5D564F}" type="presOf" srcId="{280F4958-7FB5-4BE9-BC69-8206F148F20F}" destId="{D450C819-65DB-4D2F-8A41-79F2E3B42239}" srcOrd="0" destOrd="0" presId="urn:microsoft.com/office/officeart/2005/8/layout/lProcess3"/>
    <dgm:cxn modelId="{F9AA78AB-728D-4B4E-B45E-7BD192B34007}" srcId="{44EE0891-E3FB-4A8C-9A1D-D48A07DA4034}" destId="{CBF2A245-A981-4C89-BE5D-F8AED42B8B3F}" srcOrd="1" destOrd="0" parTransId="{EEC8CFAC-1DEE-4D5B-A4B5-770E7C481B85}" sibTransId="{42C0883A-514A-4958-B84C-4E8E7A3B3080}"/>
    <dgm:cxn modelId="{365D39BB-FF53-4BC0-9E85-ADE9377129D8}" type="presOf" srcId="{6AEB89D6-73CD-453D-82AE-E49F3CEB7FDE}" destId="{56C65219-2804-45D4-97A0-BE93B4F924ED}" srcOrd="0" destOrd="0" presId="urn:microsoft.com/office/officeart/2005/8/layout/lProcess3"/>
    <dgm:cxn modelId="{29EC2ABE-026C-40DC-A71A-764D5A5A69B6}" type="presOf" srcId="{50A618BB-9338-4543-A6A3-6D7BF95A6ED4}" destId="{99741B46-6E85-4368-A239-88FADD75C43F}" srcOrd="0" destOrd="0" presId="urn:microsoft.com/office/officeart/2005/8/layout/lProcess3"/>
    <dgm:cxn modelId="{6250D4CB-8435-4A26-92F9-BAA0BF204C38}" type="presOf" srcId="{5A700971-6284-4651-853F-1208FF6E683D}" destId="{74CF1F17-4CEC-4A3D-BE99-DB7C2E69BBB0}" srcOrd="0" destOrd="0" presId="urn:microsoft.com/office/officeart/2005/8/layout/lProcess3"/>
    <dgm:cxn modelId="{C6D72BCD-61A4-4527-A681-336C1BA80AD3}" type="presOf" srcId="{052DC125-F10F-4267-8345-929FD5862498}" destId="{831E2B63-4144-4EFF-A64A-D3018152ADF0}" srcOrd="0" destOrd="0" presId="urn:microsoft.com/office/officeart/2005/8/layout/lProcess3"/>
    <dgm:cxn modelId="{591180CD-FF11-4A2C-92A0-56D1804E9E8F}" type="presOf" srcId="{001A2634-6502-429A-A90E-5069862405A6}" destId="{4C44E98C-2271-4ACD-BDEF-F0B62499E8AC}" srcOrd="0" destOrd="0" presId="urn:microsoft.com/office/officeart/2005/8/layout/lProcess3"/>
    <dgm:cxn modelId="{A18773D4-2D73-4CF6-87A9-C9700FD856DD}" srcId="{50A618BB-9338-4543-A6A3-6D7BF95A6ED4}" destId="{B2EEA6C0-5B43-402E-8819-E5D3E58B8116}" srcOrd="0" destOrd="0" parTransId="{AACD1BF2-4C60-49B5-B3F3-B44CF5BD7758}" sibTransId="{2965CAE4-FFDC-4200-88DE-9C5ACB9FFE5D}"/>
    <dgm:cxn modelId="{9A59D5DA-B1A0-41EB-B394-C932BDBB456B}" srcId="{DAAA4F49-28EF-45DC-9756-5B7F29EFC010}" destId="{50A618BB-9338-4543-A6A3-6D7BF95A6ED4}" srcOrd="3" destOrd="0" parTransId="{766EA70B-D1CD-4E7B-96A2-701D7554A382}" sibTransId="{6B8AD349-BEEE-45D9-92D2-5D53AA5E4A96}"/>
    <dgm:cxn modelId="{96313FDF-DFF9-4E2E-9679-1AB4DBFEB895}" type="presOf" srcId="{77F5BA0C-A62E-4E76-B69B-10061F116CCE}" destId="{BF46A5F9-7C4C-4C2B-BCA1-57651E4B0D05}" srcOrd="0" destOrd="0" presId="urn:microsoft.com/office/officeart/2005/8/layout/lProcess3"/>
    <dgm:cxn modelId="{7FBFE2E1-61C2-4EA7-9588-8D6BEA97B1AA}" type="presOf" srcId="{DAAA4F49-28EF-45DC-9756-5B7F29EFC010}" destId="{799EA9E5-7FC9-42C4-8EBB-2C8B6EBD2DC0}" srcOrd="0" destOrd="0" presId="urn:microsoft.com/office/officeart/2005/8/layout/lProcess3"/>
    <dgm:cxn modelId="{400B18E6-BA79-433E-894F-268C5DB7928A}" type="presOf" srcId="{CBF2A245-A981-4C89-BE5D-F8AED42B8B3F}" destId="{FC10ADA5-EFE2-4857-9FB7-E5ED48E45EC9}" srcOrd="0" destOrd="0" presId="urn:microsoft.com/office/officeart/2005/8/layout/lProcess3"/>
    <dgm:cxn modelId="{2B4758E6-1E46-4EB3-AA74-67287D9F354E}" srcId="{44EE0891-E3FB-4A8C-9A1D-D48A07DA4034}" destId="{77F5BA0C-A62E-4E76-B69B-10061F116CCE}" srcOrd="0" destOrd="0" parTransId="{613E6F02-64F1-4F6E-B4CB-E903EE7C805C}" sibTransId="{680E3C80-E40E-4115-BA3F-FBBB940DD2AF}"/>
    <dgm:cxn modelId="{C4E7A1F7-63B2-4AA9-90FE-71E8623E3EC8}" srcId="{44EE0891-E3FB-4A8C-9A1D-D48A07DA4034}" destId="{5A700971-6284-4651-853F-1208FF6E683D}" srcOrd="2" destOrd="0" parTransId="{EA7C5829-D3FF-4D40-A796-1F7520E99100}" sibTransId="{ED014927-EBD8-4E1B-B94E-775A0203A1A5}"/>
    <dgm:cxn modelId="{845DB71F-3077-455D-B7E2-3D85B66D1BAD}" type="presParOf" srcId="{799EA9E5-7FC9-42C4-8EBB-2C8B6EBD2DC0}" destId="{F1C37FB2-55A7-47F2-88CA-65E4BEEF8774}" srcOrd="0" destOrd="0" presId="urn:microsoft.com/office/officeart/2005/8/layout/lProcess3"/>
    <dgm:cxn modelId="{4CF4D7A3-4487-44A6-BD2D-5B32359CB67E}" type="presParOf" srcId="{F1C37FB2-55A7-47F2-88CA-65E4BEEF8774}" destId="{11C2460A-F16B-431D-8A21-70B612F9DA2A}" srcOrd="0" destOrd="0" presId="urn:microsoft.com/office/officeart/2005/8/layout/lProcess3"/>
    <dgm:cxn modelId="{145FD8F4-34CB-415A-B4D8-2DB89CE727BD}" type="presParOf" srcId="{F1C37FB2-55A7-47F2-88CA-65E4BEEF8774}" destId="{95B58A92-4EEA-4376-9124-904B8A96BECC}" srcOrd="1" destOrd="0" presId="urn:microsoft.com/office/officeart/2005/8/layout/lProcess3"/>
    <dgm:cxn modelId="{FCE7FBEA-0865-4F36-B7AA-C0C6CBC75A83}" type="presParOf" srcId="{F1C37FB2-55A7-47F2-88CA-65E4BEEF8774}" destId="{1F99F6B8-1FF3-4608-91F0-06EB0074B3A2}" srcOrd="2" destOrd="0" presId="urn:microsoft.com/office/officeart/2005/8/layout/lProcess3"/>
    <dgm:cxn modelId="{F4DC44E3-AA38-43C4-9AC9-DBFADA922810}" type="presParOf" srcId="{F1C37FB2-55A7-47F2-88CA-65E4BEEF8774}" destId="{733B3C9F-3F5D-4B48-984F-D4D83027D35E}" srcOrd="3" destOrd="0" presId="urn:microsoft.com/office/officeart/2005/8/layout/lProcess3"/>
    <dgm:cxn modelId="{3C4D28BF-7DD9-43F1-A8A5-E05E93E9ADAD}" type="presParOf" srcId="{F1C37FB2-55A7-47F2-88CA-65E4BEEF8774}" destId="{37ADA07D-CA3C-4A15-A0AC-EA1BE0E1DFBA}" srcOrd="4" destOrd="0" presId="urn:microsoft.com/office/officeart/2005/8/layout/lProcess3"/>
    <dgm:cxn modelId="{F2A5FAF4-34B4-43A0-AE8B-BB7EF33CE8D2}" type="presParOf" srcId="{F1C37FB2-55A7-47F2-88CA-65E4BEEF8774}" destId="{E6D7E8B7-637D-403F-B126-85194378D2D2}" srcOrd="5" destOrd="0" presId="urn:microsoft.com/office/officeart/2005/8/layout/lProcess3"/>
    <dgm:cxn modelId="{3B57C734-E962-43B5-B82A-C5EE983162E1}" type="presParOf" srcId="{F1C37FB2-55A7-47F2-88CA-65E4BEEF8774}" destId="{4C44E98C-2271-4ACD-BDEF-F0B62499E8AC}" srcOrd="6" destOrd="0" presId="urn:microsoft.com/office/officeart/2005/8/layout/lProcess3"/>
    <dgm:cxn modelId="{BF42DE45-3FFE-46F6-A4BF-97CF033FEF16}" type="presParOf" srcId="{F1C37FB2-55A7-47F2-88CA-65E4BEEF8774}" destId="{B996978F-495E-4277-AEB6-3DD908F8EDB5}" srcOrd="7" destOrd="0" presId="urn:microsoft.com/office/officeart/2005/8/layout/lProcess3"/>
    <dgm:cxn modelId="{643B2120-2856-440F-984D-C11843E9A906}" type="presParOf" srcId="{F1C37FB2-55A7-47F2-88CA-65E4BEEF8774}" destId="{56C65219-2804-45D4-97A0-BE93B4F924ED}" srcOrd="8" destOrd="0" presId="urn:microsoft.com/office/officeart/2005/8/layout/lProcess3"/>
    <dgm:cxn modelId="{5F42AB99-BA99-4C5F-810A-2B756AEBAD5E}" type="presParOf" srcId="{799EA9E5-7FC9-42C4-8EBB-2C8B6EBD2DC0}" destId="{5609D0F6-D507-4D6E-9A35-861721489093}" srcOrd="1" destOrd="0" presId="urn:microsoft.com/office/officeart/2005/8/layout/lProcess3"/>
    <dgm:cxn modelId="{0157EB86-3EFE-42B2-9692-F2780646DAFC}" type="presParOf" srcId="{799EA9E5-7FC9-42C4-8EBB-2C8B6EBD2DC0}" destId="{6C5F4460-354A-4E7C-89AC-BE9B0EA73AA5}" srcOrd="2" destOrd="0" presId="urn:microsoft.com/office/officeart/2005/8/layout/lProcess3"/>
    <dgm:cxn modelId="{10E54FD4-8A25-46B7-91DB-BE0858330E17}" type="presParOf" srcId="{6C5F4460-354A-4E7C-89AC-BE9B0EA73AA5}" destId="{B3FB4576-9AD0-425A-88F6-8B2934C2ADD9}" srcOrd="0" destOrd="0" presId="urn:microsoft.com/office/officeart/2005/8/layout/lProcess3"/>
    <dgm:cxn modelId="{6834956F-4D0E-4437-9FC1-ABE50932F042}" type="presParOf" srcId="{6C5F4460-354A-4E7C-89AC-BE9B0EA73AA5}" destId="{1E1EB685-EA53-4ED1-AE94-BB7C64A653F9}" srcOrd="1" destOrd="0" presId="urn:microsoft.com/office/officeart/2005/8/layout/lProcess3"/>
    <dgm:cxn modelId="{1451D06B-DA64-4B44-9FAE-64540CA5686B}" type="presParOf" srcId="{6C5F4460-354A-4E7C-89AC-BE9B0EA73AA5}" destId="{BF46A5F9-7C4C-4C2B-BCA1-57651E4B0D05}" srcOrd="2" destOrd="0" presId="urn:microsoft.com/office/officeart/2005/8/layout/lProcess3"/>
    <dgm:cxn modelId="{637147A8-5753-45BA-A861-11B21D50AA06}" type="presParOf" srcId="{6C5F4460-354A-4E7C-89AC-BE9B0EA73AA5}" destId="{0CCB978C-C0F5-44F4-975A-BFB69B98A852}" srcOrd="3" destOrd="0" presId="urn:microsoft.com/office/officeart/2005/8/layout/lProcess3"/>
    <dgm:cxn modelId="{8957E3E8-00D2-4B8D-AF3C-86AC2052B4E2}" type="presParOf" srcId="{6C5F4460-354A-4E7C-89AC-BE9B0EA73AA5}" destId="{FC10ADA5-EFE2-4857-9FB7-E5ED48E45EC9}" srcOrd="4" destOrd="0" presId="urn:microsoft.com/office/officeart/2005/8/layout/lProcess3"/>
    <dgm:cxn modelId="{5C71D387-4AEE-4084-8501-17DCC3ABFE48}" type="presParOf" srcId="{6C5F4460-354A-4E7C-89AC-BE9B0EA73AA5}" destId="{1B9F2448-01FC-4B1F-BB3A-8457FD5DED35}" srcOrd="5" destOrd="0" presId="urn:microsoft.com/office/officeart/2005/8/layout/lProcess3"/>
    <dgm:cxn modelId="{B5F688D6-6AFD-43E8-ACCB-4DF2BB273AE9}" type="presParOf" srcId="{6C5F4460-354A-4E7C-89AC-BE9B0EA73AA5}" destId="{74CF1F17-4CEC-4A3D-BE99-DB7C2E69BBB0}" srcOrd="6" destOrd="0" presId="urn:microsoft.com/office/officeart/2005/8/layout/lProcess3"/>
    <dgm:cxn modelId="{863AB4BC-CE50-4AEE-BB2C-989C8ED6BA65}" type="presParOf" srcId="{799EA9E5-7FC9-42C4-8EBB-2C8B6EBD2DC0}" destId="{9A9634E9-2264-49D3-AB95-42676E821641}" srcOrd="3" destOrd="0" presId="urn:microsoft.com/office/officeart/2005/8/layout/lProcess3"/>
    <dgm:cxn modelId="{27E1E3A7-47F6-424F-A443-4C468EFD4F14}" type="presParOf" srcId="{799EA9E5-7FC9-42C4-8EBB-2C8B6EBD2DC0}" destId="{F26D94C4-3FEB-4D7D-99B6-4C1CC596B625}" srcOrd="4" destOrd="0" presId="urn:microsoft.com/office/officeart/2005/8/layout/lProcess3"/>
    <dgm:cxn modelId="{0B366F43-5E57-4177-A55F-27678EB54792}" type="presParOf" srcId="{F26D94C4-3FEB-4D7D-99B6-4C1CC596B625}" destId="{831E2B63-4144-4EFF-A64A-D3018152ADF0}" srcOrd="0" destOrd="0" presId="urn:microsoft.com/office/officeart/2005/8/layout/lProcess3"/>
    <dgm:cxn modelId="{CFC9073A-6FBA-4B27-83C8-108F7316DFC8}" type="presParOf" srcId="{F26D94C4-3FEB-4D7D-99B6-4C1CC596B625}" destId="{51F51712-B500-4416-9D87-5A353A25FD90}" srcOrd="1" destOrd="0" presId="urn:microsoft.com/office/officeart/2005/8/layout/lProcess3"/>
    <dgm:cxn modelId="{775EE373-8B1E-49E6-B360-112C72F1E1EA}" type="presParOf" srcId="{F26D94C4-3FEB-4D7D-99B6-4C1CC596B625}" destId="{C296AAAC-FE21-451E-AE1F-9BCBCE02B17C}" srcOrd="2" destOrd="0" presId="urn:microsoft.com/office/officeart/2005/8/layout/lProcess3"/>
    <dgm:cxn modelId="{52177D84-47B9-48E7-B0AA-C3DEAA0FD2B2}" type="presParOf" srcId="{F26D94C4-3FEB-4D7D-99B6-4C1CC596B625}" destId="{C61A9E1B-4DD2-45F7-B0EC-82B96267B7E2}" srcOrd="3" destOrd="0" presId="urn:microsoft.com/office/officeart/2005/8/layout/lProcess3"/>
    <dgm:cxn modelId="{C9423FA7-8884-452F-A86B-7191D21FEF47}" type="presParOf" srcId="{F26D94C4-3FEB-4D7D-99B6-4C1CC596B625}" destId="{D450C819-65DB-4D2F-8A41-79F2E3B42239}" srcOrd="4" destOrd="0" presId="urn:microsoft.com/office/officeart/2005/8/layout/lProcess3"/>
    <dgm:cxn modelId="{17FF52CC-C682-4DB3-8BAE-FC9DA0A36577}" type="presParOf" srcId="{799EA9E5-7FC9-42C4-8EBB-2C8B6EBD2DC0}" destId="{E2781E85-3EB0-4BEF-A47E-D1B03616FDD9}" srcOrd="5" destOrd="0" presId="urn:microsoft.com/office/officeart/2005/8/layout/lProcess3"/>
    <dgm:cxn modelId="{680571A1-2DE0-41FC-B585-4AB5775FC159}" type="presParOf" srcId="{799EA9E5-7FC9-42C4-8EBB-2C8B6EBD2DC0}" destId="{B23B7E64-2504-467C-B927-70841EB80ECA}" srcOrd="6" destOrd="0" presId="urn:microsoft.com/office/officeart/2005/8/layout/lProcess3"/>
    <dgm:cxn modelId="{1DF3C7F8-B0BA-4DFA-BF42-AB957DE1AC56}" type="presParOf" srcId="{B23B7E64-2504-467C-B927-70841EB80ECA}" destId="{99741B46-6E85-4368-A239-88FADD75C43F}" srcOrd="0" destOrd="0" presId="urn:microsoft.com/office/officeart/2005/8/layout/lProcess3"/>
    <dgm:cxn modelId="{BFC8E6CE-77C8-48F2-85CB-0005D73CE565}" type="presParOf" srcId="{B23B7E64-2504-467C-B927-70841EB80ECA}" destId="{E42BCC86-9577-4730-BB49-91D75354A275}" srcOrd="1" destOrd="0" presId="urn:microsoft.com/office/officeart/2005/8/layout/lProcess3"/>
    <dgm:cxn modelId="{D2DE24E7-EF05-40A9-A3EA-7A3F59B998A3}" type="presParOf" srcId="{B23B7E64-2504-467C-B927-70841EB80ECA}" destId="{699A8CA1-5D66-47FD-8589-6CED6074C59D}"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2460A-F16B-431D-8A21-70B612F9DA2A}">
      <dsp:nvSpPr>
        <dsp:cNvPr id="0" name=""/>
        <dsp:cNvSpPr/>
      </dsp:nvSpPr>
      <dsp:spPr>
        <a:xfrm>
          <a:off x="1176" y="132641"/>
          <a:ext cx="2349727" cy="93989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CA" sz="2200" kern="1200" dirty="0"/>
            <a:t>Social Transition</a:t>
          </a:r>
        </a:p>
      </dsp:txBody>
      <dsp:txXfrm>
        <a:off x="471121" y="132641"/>
        <a:ext cx="1409837" cy="939890"/>
      </dsp:txXfrm>
    </dsp:sp>
    <dsp:sp modelId="{1F99F6B8-1FF3-4608-91F0-06EB0074B3A2}">
      <dsp:nvSpPr>
        <dsp:cNvPr id="0" name=""/>
        <dsp:cNvSpPr/>
      </dsp:nvSpPr>
      <dsp:spPr>
        <a:xfrm>
          <a:off x="2045439" y="212532"/>
          <a:ext cx="1950273" cy="780109"/>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CA" sz="1600" kern="1200" dirty="0"/>
            <a:t>Name, dress, pronouns of new gender</a:t>
          </a:r>
        </a:p>
      </dsp:txBody>
      <dsp:txXfrm>
        <a:off x="2435494" y="212532"/>
        <a:ext cx="1170164" cy="780109"/>
      </dsp:txXfrm>
    </dsp:sp>
    <dsp:sp modelId="{37ADA07D-CA3C-4A15-A0AC-EA1BE0E1DFBA}">
      <dsp:nvSpPr>
        <dsp:cNvPr id="0" name=""/>
        <dsp:cNvSpPr/>
      </dsp:nvSpPr>
      <dsp:spPr>
        <a:xfrm>
          <a:off x="3722674" y="212532"/>
          <a:ext cx="1950273" cy="780109"/>
        </a:xfrm>
        <a:prstGeom prst="chevron">
          <a:avLst/>
        </a:prstGeom>
        <a:solidFill>
          <a:schemeClr val="accent3">
            <a:tint val="40000"/>
            <a:alpha val="90000"/>
            <a:hueOff val="225460"/>
            <a:satOff val="11111"/>
            <a:lumOff val="198"/>
            <a:alphaOff val="0"/>
          </a:schemeClr>
        </a:solidFill>
        <a:ln w="12700" cap="flat" cmpd="sng" algn="ctr">
          <a:solidFill>
            <a:schemeClr val="accent3">
              <a:tint val="40000"/>
              <a:alpha val="90000"/>
              <a:hueOff val="225460"/>
              <a:satOff val="11111"/>
              <a:lumOff val="1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CA" sz="1400" kern="1200" dirty="0"/>
            <a:t>Greatly reduces desistence (Steensma, 2013). </a:t>
          </a:r>
        </a:p>
      </dsp:txBody>
      <dsp:txXfrm>
        <a:off x="4112729" y="212532"/>
        <a:ext cx="1170164" cy="780109"/>
      </dsp:txXfrm>
    </dsp:sp>
    <dsp:sp modelId="{4C44E98C-2271-4ACD-BDEF-F0B62499E8AC}">
      <dsp:nvSpPr>
        <dsp:cNvPr id="0" name=""/>
        <dsp:cNvSpPr/>
      </dsp:nvSpPr>
      <dsp:spPr>
        <a:xfrm>
          <a:off x="5399910" y="212532"/>
          <a:ext cx="1950273" cy="780109"/>
        </a:xfrm>
        <a:prstGeom prst="chevron">
          <a:avLst/>
        </a:prstGeom>
        <a:solidFill>
          <a:schemeClr val="accent3">
            <a:tint val="40000"/>
            <a:alpha val="90000"/>
            <a:hueOff val="450920"/>
            <a:satOff val="22222"/>
            <a:lumOff val="395"/>
            <a:alphaOff val="0"/>
          </a:schemeClr>
        </a:solidFill>
        <a:ln w="12700" cap="flat" cmpd="sng" algn="ctr">
          <a:solidFill>
            <a:schemeClr val="accent3">
              <a:tint val="40000"/>
              <a:alpha val="90000"/>
              <a:hueOff val="450920"/>
              <a:satOff val="22222"/>
              <a:lumOff val="3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CA" sz="1600" kern="1200" dirty="0"/>
            <a:t>Difficult to </a:t>
          </a:r>
          <a:r>
            <a:rPr lang="en-CA" sz="1600" kern="1200" dirty="0" err="1"/>
            <a:t>detransition</a:t>
          </a:r>
          <a:r>
            <a:rPr lang="en-CA" sz="1600" kern="1200" dirty="0"/>
            <a:t> (Steensma, 2011)</a:t>
          </a:r>
        </a:p>
      </dsp:txBody>
      <dsp:txXfrm>
        <a:off x="5789965" y="212532"/>
        <a:ext cx="1170164" cy="780109"/>
      </dsp:txXfrm>
    </dsp:sp>
    <dsp:sp modelId="{56C65219-2804-45D4-97A0-BE93B4F924ED}">
      <dsp:nvSpPr>
        <dsp:cNvPr id="0" name=""/>
        <dsp:cNvSpPr/>
      </dsp:nvSpPr>
      <dsp:spPr>
        <a:xfrm>
          <a:off x="7077145" y="212532"/>
          <a:ext cx="1950273" cy="780109"/>
        </a:xfrm>
        <a:prstGeom prst="chevron">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CA" sz="1600" kern="1200" dirty="0"/>
            <a:t>Socially contagious </a:t>
          </a:r>
        </a:p>
      </dsp:txBody>
      <dsp:txXfrm>
        <a:off x="7467200" y="212532"/>
        <a:ext cx="1170164" cy="780109"/>
      </dsp:txXfrm>
    </dsp:sp>
    <dsp:sp modelId="{B3FB4576-9AD0-425A-88F6-8B2934C2ADD9}">
      <dsp:nvSpPr>
        <dsp:cNvPr id="0" name=""/>
        <dsp:cNvSpPr/>
      </dsp:nvSpPr>
      <dsp:spPr>
        <a:xfrm>
          <a:off x="1176" y="1204117"/>
          <a:ext cx="2349727" cy="939890"/>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CA" sz="2200" kern="1200" dirty="0"/>
            <a:t>Puberty Suppression</a:t>
          </a:r>
        </a:p>
      </dsp:txBody>
      <dsp:txXfrm>
        <a:off x="471121" y="1204117"/>
        <a:ext cx="1409837" cy="939890"/>
      </dsp:txXfrm>
    </dsp:sp>
    <dsp:sp modelId="{BF46A5F9-7C4C-4C2B-BCA1-57651E4B0D05}">
      <dsp:nvSpPr>
        <dsp:cNvPr id="0" name=""/>
        <dsp:cNvSpPr/>
      </dsp:nvSpPr>
      <dsp:spPr>
        <a:xfrm>
          <a:off x="2045439" y="1284007"/>
          <a:ext cx="1950273" cy="780109"/>
        </a:xfrm>
        <a:prstGeom prst="chevron">
          <a:avLst/>
        </a:prstGeom>
        <a:solidFill>
          <a:schemeClr val="accent3">
            <a:tint val="40000"/>
            <a:alpha val="90000"/>
            <a:hueOff val="901840"/>
            <a:satOff val="44444"/>
            <a:lumOff val="791"/>
            <a:alphaOff val="0"/>
          </a:schemeClr>
        </a:solidFill>
        <a:ln w="12700" cap="flat" cmpd="sng" algn="ctr">
          <a:solidFill>
            <a:schemeClr val="accent3">
              <a:tint val="40000"/>
              <a:alpha val="90000"/>
              <a:hueOff val="901840"/>
              <a:satOff val="44444"/>
              <a:lumOff val="7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CA" sz="1400" kern="1200" dirty="0"/>
            <a:t>Lupron, made by </a:t>
          </a:r>
          <a:r>
            <a:rPr lang="en-CA" sz="1400" kern="1200" dirty="0" err="1"/>
            <a:t>Abbvie</a:t>
          </a:r>
          <a:r>
            <a:rPr lang="en-CA" sz="1400" kern="1200" dirty="0"/>
            <a:t> used off-label. </a:t>
          </a:r>
        </a:p>
      </dsp:txBody>
      <dsp:txXfrm>
        <a:off x="2435494" y="1284007"/>
        <a:ext cx="1170164" cy="780109"/>
      </dsp:txXfrm>
    </dsp:sp>
    <dsp:sp modelId="{FC10ADA5-EFE2-4857-9FB7-E5ED48E45EC9}">
      <dsp:nvSpPr>
        <dsp:cNvPr id="0" name=""/>
        <dsp:cNvSpPr/>
      </dsp:nvSpPr>
      <dsp:spPr>
        <a:xfrm>
          <a:off x="3722674" y="1284007"/>
          <a:ext cx="2248256" cy="780109"/>
        </a:xfrm>
        <a:prstGeom prst="chevron">
          <a:avLst/>
        </a:prstGeom>
        <a:solidFill>
          <a:schemeClr val="accent3">
            <a:tint val="40000"/>
            <a:alpha val="90000"/>
            <a:hueOff val="1127301"/>
            <a:satOff val="55556"/>
            <a:lumOff val="988"/>
            <a:alphaOff val="0"/>
          </a:schemeClr>
        </a:solidFill>
        <a:ln w="12700" cap="flat" cmpd="sng" algn="ctr">
          <a:solidFill>
            <a:schemeClr val="accent3">
              <a:tint val="40000"/>
              <a:alpha val="90000"/>
              <a:hueOff val="1127301"/>
              <a:satOff val="55556"/>
              <a:lumOff val="9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CA" sz="1600" kern="1200" dirty="0"/>
            <a:t>Puberty affects brain and bone development</a:t>
          </a:r>
        </a:p>
      </dsp:txBody>
      <dsp:txXfrm>
        <a:off x="4112729" y="1284007"/>
        <a:ext cx="1468147" cy="780109"/>
      </dsp:txXfrm>
    </dsp:sp>
    <dsp:sp modelId="{74CF1F17-4CEC-4A3D-BE99-DB7C2E69BBB0}">
      <dsp:nvSpPr>
        <dsp:cNvPr id="0" name=""/>
        <dsp:cNvSpPr/>
      </dsp:nvSpPr>
      <dsp:spPr>
        <a:xfrm>
          <a:off x="5697892" y="1284007"/>
          <a:ext cx="1950273" cy="780109"/>
        </a:xfrm>
        <a:prstGeom prst="chevron">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CA" sz="1600" kern="1200" dirty="0"/>
            <a:t>Reduces desistence of GD even further.</a:t>
          </a:r>
        </a:p>
      </dsp:txBody>
      <dsp:txXfrm>
        <a:off x="6087947" y="1284007"/>
        <a:ext cx="1170164" cy="780109"/>
      </dsp:txXfrm>
    </dsp:sp>
    <dsp:sp modelId="{831E2B63-4144-4EFF-A64A-D3018152ADF0}">
      <dsp:nvSpPr>
        <dsp:cNvPr id="0" name=""/>
        <dsp:cNvSpPr/>
      </dsp:nvSpPr>
      <dsp:spPr>
        <a:xfrm>
          <a:off x="1176" y="2275592"/>
          <a:ext cx="2349727" cy="939890"/>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CA" sz="2200" kern="1200" dirty="0"/>
            <a:t>Cross-Sex Hormones</a:t>
          </a:r>
        </a:p>
      </dsp:txBody>
      <dsp:txXfrm>
        <a:off x="471121" y="2275592"/>
        <a:ext cx="1409837" cy="939890"/>
      </dsp:txXfrm>
    </dsp:sp>
    <dsp:sp modelId="{C296AAAC-FE21-451E-AE1F-9BCBCE02B17C}">
      <dsp:nvSpPr>
        <dsp:cNvPr id="0" name=""/>
        <dsp:cNvSpPr/>
      </dsp:nvSpPr>
      <dsp:spPr>
        <a:xfrm>
          <a:off x="2045439" y="2355483"/>
          <a:ext cx="1950273" cy="780109"/>
        </a:xfrm>
        <a:prstGeom prst="chevron">
          <a:avLst/>
        </a:prstGeom>
        <a:solidFill>
          <a:schemeClr val="accent3">
            <a:tint val="40000"/>
            <a:alpha val="90000"/>
            <a:hueOff val="1578221"/>
            <a:satOff val="77778"/>
            <a:lumOff val="1384"/>
            <a:alphaOff val="0"/>
          </a:schemeClr>
        </a:solidFill>
        <a:ln w="12700" cap="flat" cmpd="sng" algn="ctr">
          <a:solidFill>
            <a:schemeClr val="accent3">
              <a:tint val="40000"/>
              <a:alpha val="90000"/>
              <a:hueOff val="1578221"/>
              <a:satOff val="77778"/>
              <a:lumOff val="13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CA" sz="1400" kern="1200" dirty="0"/>
            <a:t>Some changes permanent. Sterilization.</a:t>
          </a:r>
        </a:p>
      </dsp:txBody>
      <dsp:txXfrm>
        <a:off x="2435494" y="2355483"/>
        <a:ext cx="1170164" cy="780109"/>
      </dsp:txXfrm>
    </dsp:sp>
    <dsp:sp modelId="{D450C819-65DB-4D2F-8A41-79F2E3B42239}">
      <dsp:nvSpPr>
        <dsp:cNvPr id="0" name=""/>
        <dsp:cNvSpPr/>
      </dsp:nvSpPr>
      <dsp:spPr>
        <a:xfrm>
          <a:off x="3722674" y="2355483"/>
          <a:ext cx="1950273" cy="780109"/>
        </a:xfrm>
        <a:prstGeom prst="chevron">
          <a:avLst/>
        </a:prstGeom>
        <a:solidFill>
          <a:schemeClr val="accent3">
            <a:tint val="40000"/>
            <a:alpha val="90000"/>
            <a:hueOff val="1803681"/>
            <a:satOff val="88889"/>
            <a:lumOff val="1581"/>
            <a:alphaOff val="0"/>
          </a:schemeClr>
        </a:solidFill>
        <a:ln w="12700" cap="flat" cmpd="sng" algn="ctr">
          <a:solidFill>
            <a:schemeClr val="accent3">
              <a:tint val="40000"/>
              <a:alpha val="90000"/>
              <a:hueOff val="1803681"/>
              <a:satOff val="88889"/>
              <a:lumOff val="15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CA" sz="1400" kern="1200" dirty="0"/>
            <a:t>No long-term data on effects. </a:t>
          </a:r>
        </a:p>
      </dsp:txBody>
      <dsp:txXfrm>
        <a:off x="4112729" y="2355483"/>
        <a:ext cx="1170164" cy="780109"/>
      </dsp:txXfrm>
    </dsp:sp>
    <dsp:sp modelId="{99741B46-6E85-4368-A239-88FADD75C43F}">
      <dsp:nvSpPr>
        <dsp:cNvPr id="0" name=""/>
        <dsp:cNvSpPr/>
      </dsp:nvSpPr>
      <dsp:spPr>
        <a:xfrm>
          <a:off x="1176" y="3347068"/>
          <a:ext cx="2349727" cy="939890"/>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CA" sz="2000" kern="1200" dirty="0"/>
            <a:t>Top and Bottom Surgery </a:t>
          </a:r>
        </a:p>
      </dsp:txBody>
      <dsp:txXfrm>
        <a:off x="471121" y="3347068"/>
        <a:ext cx="1409837" cy="939890"/>
      </dsp:txXfrm>
    </dsp:sp>
    <dsp:sp modelId="{699A8CA1-5D66-47FD-8589-6CED6074C59D}">
      <dsp:nvSpPr>
        <dsp:cNvPr id="0" name=""/>
        <dsp:cNvSpPr/>
      </dsp:nvSpPr>
      <dsp:spPr>
        <a:xfrm>
          <a:off x="2045439" y="3426959"/>
          <a:ext cx="1950273" cy="780109"/>
        </a:xfrm>
        <a:prstGeom prst="chevron">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CA" sz="1300" kern="1200" dirty="0"/>
            <a:t>Permanent removal of healthy body parts</a:t>
          </a:r>
        </a:p>
      </dsp:txBody>
      <dsp:txXfrm>
        <a:off x="2435494" y="3426959"/>
        <a:ext cx="1170164" cy="7801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792"/>
          </a:xfrm>
          <a:prstGeom prst="rect">
            <a:avLst/>
          </a:prstGeom>
        </p:spPr>
        <p:txBody>
          <a:bodyPr vert="horz" lIns="92217" tIns="46109" rIns="92217" bIns="46109" rtlCol="0"/>
          <a:lstStyle>
            <a:lvl1pPr algn="l">
              <a:defRPr sz="1200"/>
            </a:lvl1pPr>
          </a:lstStyle>
          <a:p>
            <a:endParaRPr lang="en-CA"/>
          </a:p>
        </p:txBody>
      </p:sp>
      <p:sp>
        <p:nvSpPr>
          <p:cNvPr id="3" name="Date Placeholder 2"/>
          <p:cNvSpPr>
            <a:spLocks noGrp="1"/>
          </p:cNvSpPr>
          <p:nvPr>
            <p:ph type="dt" sz="quarter" idx="1"/>
          </p:nvPr>
        </p:nvSpPr>
        <p:spPr>
          <a:xfrm>
            <a:off x="4008100" y="0"/>
            <a:ext cx="3067374" cy="468792"/>
          </a:xfrm>
          <a:prstGeom prst="rect">
            <a:avLst/>
          </a:prstGeom>
        </p:spPr>
        <p:txBody>
          <a:bodyPr vert="horz" lIns="92217" tIns="46109" rIns="92217" bIns="46109" rtlCol="0"/>
          <a:lstStyle>
            <a:lvl1pPr algn="r">
              <a:defRPr sz="1200"/>
            </a:lvl1pPr>
          </a:lstStyle>
          <a:p>
            <a:fld id="{73440A15-472E-4AAD-9A04-B00AACF8419B}" type="datetimeFigureOut">
              <a:rPr lang="en-CA" smtClean="0"/>
              <a:pPr/>
              <a:t>2022-10-13</a:t>
            </a:fld>
            <a:endParaRPr lang="en-CA"/>
          </a:p>
        </p:txBody>
      </p:sp>
      <p:sp>
        <p:nvSpPr>
          <p:cNvPr id="4" name="Footer Placeholder 3"/>
          <p:cNvSpPr>
            <a:spLocks noGrp="1"/>
          </p:cNvSpPr>
          <p:nvPr>
            <p:ph type="ftr" sz="quarter" idx="2"/>
          </p:nvPr>
        </p:nvSpPr>
        <p:spPr>
          <a:xfrm>
            <a:off x="0" y="8899034"/>
            <a:ext cx="3067374" cy="468792"/>
          </a:xfrm>
          <a:prstGeom prst="rect">
            <a:avLst/>
          </a:prstGeom>
        </p:spPr>
        <p:txBody>
          <a:bodyPr vert="horz" lIns="92217" tIns="46109" rIns="92217" bIns="46109" rtlCol="0" anchor="b"/>
          <a:lstStyle>
            <a:lvl1pPr algn="l">
              <a:defRPr sz="1200"/>
            </a:lvl1pPr>
          </a:lstStyle>
          <a:p>
            <a:endParaRPr lang="en-CA"/>
          </a:p>
        </p:txBody>
      </p:sp>
      <p:sp>
        <p:nvSpPr>
          <p:cNvPr id="5" name="Slide Number Placeholder 4"/>
          <p:cNvSpPr>
            <a:spLocks noGrp="1"/>
          </p:cNvSpPr>
          <p:nvPr>
            <p:ph type="sldNum" sz="quarter" idx="3"/>
          </p:nvPr>
        </p:nvSpPr>
        <p:spPr>
          <a:xfrm>
            <a:off x="4008100" y="8899034"/>
            <a:ext cx="3067374" cy="468792"/>
          </a:xfrm>
          <a:prstGeom prst="rect">
            <a:avLst/>
          </a:prstGeom>
        </p:spPr>
        <p:txBody>
          <a:bodyPr vert="horz" lIns="92217" tIns="46109" rIns="92217" bIns="46109" rtlCol="0" anchor="b"/>
          <a:lstStyle>
            <a:lvl1pPr algn="r">
              <a:defRPr sz="1200"/>
            </a:lvl1pPr>
          </a:lstStyle>
          <a:p>
            <a:fld id="{38A2D000-A17E-40C9-987E-68D8F0ABC666}"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374" cy="470391"/>
          </a:xfrm>
          <a:prstGeom prst="rect">
            <a:avLst/>
          </a:prstGeom>
        </p:spPr>
        <p:txBody>
          <a:bodyPr vert="horz" lIns="92217" tIns="46109" rIns="92217" bIns="46109" rtlCol="0"/>
          <a:lstStyle>
            <a:lvl1pPr algn="l">
              <a:defRPr sz="1200"/>
            </a:lvl1pPr>
          </a:lstStyle>
          <a:p>
            <a:endParaRPr lang="en-CA"/>
          </a:p>
        </p:txBody>
      </p:sp>
      <p:sp>
        <p:nvSpPr>
          <p:cNvPr id="3" name="Date Placeholder 2"/>
          <p:cNvSpPr>
            <a:spLocks noGrp="1"/>
          </p:cNvSpPr>
          <p:nvPr>
            <p:ph type="dt" idx="1"/>
          </p:nvPr>
        </p:nvSpPr>
        <p:spPr>
          <a:xfrm>
            <a:off x="4008100" y="1"/>
            <a:ext cx="3067374" cy="470391"/>
          </a:xfrm>
          <a:prstGeom prst="rect">
            <a:avLst/>
          </a:prstGeom>
        </p:spPr>
        <p:txBody>
          <a:bodyPr vert="horz" lIns="92217" tIns="46109" rIns="92217" bIns="46109" rtlCol="0"/>
          <a:lstStyle>
            <a:lvl1pPr algn="r">
              <a:defRPr sz="1200"/>
            </a:lvl1pPr>
          </a:lstStyle>
          <a:p>
            <a:fld id="{FE64BE36-1E7A-4BEA-AD5D-ADAA4C8E53C2}" type="datetimeFigureOut">
              <a:rPr lang="en-CA" smtClean="0"/>
              <a:t>2022-10-13</a:t>
            </a:fld>
            <a:endParaRPr lang="en-CA"/>
          </a:p>
        </p:txBody>
      </p:sp>
      <p:sp>
        <p:nvSpPr>
          <p:cNvPr id="4" name="Slide Image Placeholder 3"/>
          <p:cNvSpPr>
            <a:spLocks noGrp="1" noRot="1" noChangeAspect="1"/>
          </p:cNvSpPr>
          <p:nvPr>
            <p:ph type="sldImg" idx="2"/>
          </p:nvPr>
        </p:nvSpPr>
        <p:spPr>
          <a:xfrm>
            <a:off x="728663" y="1171575"/>
            <a:ext cx="5619750" cy="3160713"/>
          </a:xfrm>
          <a:prstGeom prst="rect">
            <a:avLst/>
          </a:prstGeom>
          <a:noFill/>
          <a:ln w="12700">
            <a:solidFill>
              <a:prstClr val="black"/>
            </a:solidFill>
          </a:ln>
        </p:spPr>
        <p:txBody>
          <a:bodyPr vert="horz" lIns="92217" tIns="46109" rIns="92217" bIns="46109" rtlCol="0" anchor="ctr"/>
          <a:lstStyle/>
          <a:p>
            <a:endParaRPr lang="en-CA"/>
          </a:p>
        </p:txBody>
      </p:sp>
      <p:sp>
        <p:nvSpPr>
          <p:cNvPr id="5" name="Notes Placeholder 4"/>
          <p:cNvSpPr>
            <a:spLocks noGrp="1"/>
          </p:cNvSpPr>
          <p:nvPr>
            <p:ph type="body" sz="quarter" idx="3"/>
          </p:nvPr>
        </p:nvSpPr>
        <p:spPr>
          <a:xfrm>
            <a:off x="708349" y="4508716"/>
            <a:ext cx="5660378" cy="3689531"/>
          </a:xfrm>
          <a:prstGeom prst="rect">
            <a:avLst/>
          </a:prstGeom>
        </p:spPr>
        <p:txBody>
          <a:bodyPr vert="horz" lIns="92217" tIns="46109" rIns="92217" bIns="461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99034"/>
            <a:ext cx="3067374" cy="470391"/>
          </a:xfrm>
          <a:prstGeom prst="rect">
            <a:avLst/>
          </a:prstGeom>
        </p:spPr>
        <p:txBody>
          <a:bodyPr vert="horz" lIns="92217" tIns="46109" rIns="92217" bIns="46109" rtlCol="0" anchor="b"/>
          <a:lstStyle>
            <a:lvl1pPr algn="l">
              <a:defRPr sz="1200"/>
            </a:lvl1pPr>
          </a:lstStyle>
          <a:p>
            <a:endParaRPr lang="en-CA"/>
          </a:p>
        </p:txBody>
      </p:sp>
      <p:sp>
        <p:nvSpPr>
          <p:cNvPr id="7" name="Slide Number Placeholder 6"/>
          <p:cNvSpPr>
            <a:spLocks noGrp="1"/>
          </p:cNvSpPr>
          <p:nvPr>
            <p:ph type="sldNum" sz="quarter" idx="5"/>
          </p:nvPr>
        </p:nvSpPr>
        <p:spPr>
          <a:xfrm>
            <a:off x="4008100" y="8899034"/>
            <a:ext cx="3067374" cy="470391"/>
          </a:xfrm>
          <a:prstGeom prst="rect">
            <a:avLst/>
          </a:prstGeom>
        </p:spPr>
        <p:txBody>
          <a:bodyPr vert="horz" lIns="92217" tIns="46109" rIns="92217" bIns="46109" rtlCol="0" anchor="b"/>
          <a:lstStyle>
            <a:lvl1pPr algn="r">
              <a:defRPr sz="1200"/>
            </a:lvl1pPr>
          </a:lstStyle>
          <a:p>
            <a:fld id="{16346BB5-933A-42D7-8DC7-1B2C72096CDF}" type="slidenum">
              <a:rPr lang="en-CA" smtClean="0"/>
              <a:t>‹#›</a:t>
            </a:fld>
            <a:endParaRPr lang="en-CA"/>
          </a:p>
        </p:txBody>
      </p:sp>
    </p:spTree>
    <p:extLst>
      <p:ext uri="{BB962C8B-B14F-4D97-AF65-F5344CB8AC3E}">
        <p14:creationId xmlns:p14="http://schemas.microsoft.com/office/powerpoint/2010/main" val="108825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journals.plos.org/plosone/article?id=10.1371/journal.pone.024389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Mention </a:t>
            </a:r>
            <a:r>
              <a:rPr lang="en-CA"/>
              <a:t>also  for </a:t>
            </a:r>
            <a:r>
              <a:rPr lang="en-CA" dirty="0"/>
              <a:t>women.  </a:t>
            </a:r>
          </a:p>
        </p:txBody>
      </p:sp>
      <p:sp>
        <p:nvSpPr>
          <p:cNvPr id="4" name="Slide Number Placeholder 3"/>
          <p:cNvSpPr>
            <a:spLocks noGrp="1"/>
          </p:cNvSpPr>
          <p:nvPr>
            <p:ph type="sldNum" sz="quarter" idx="10"/>
          </p:nvPr>
        </p:nvSpPr>
        <p:spPr/>
        <p:txBody>
          <a:bodyPr/>
          <a:lstStyle/>
          <a:p>
            <a:fld id="{16346BB5-933A-42D7-8DC7-1B2C72096CDF}" type="slidenum">
              <a:rPr lang="en-CA" smtClean="0"/>
              <a:t>1</a:t>
            </a:fld>
            <a:endParaRPr lang="en-CA"/>
          </a:p>
        </p:txBody>
      </p:sp>
    </p:spTree>
    <p:extLst>
      <p:ext uri="{BB962C8B-B14F-4D97-AF65-F5344CB8AC3E}">
        <p14:creationId xmlns:p14="http://schemas.microsoft.com/office/powerpoint/2010/main" val="203288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A4E47ED-B70F-4F2E-AC49-359F708642A9}"/>
              </a:ext>
            </a:extLst>
          </p:cNvPr>
          <p:cNvSpPr>
            <a:spLocks noGrp="1"/>
          </p:cNvSpPr>
          <p:nvPr>
            <p:ph type="body" idx="1"/>
          </p:nvPr>
        </p:nvSpPr>
        <p:spPr/>
        <p:txBody>
          <a:bodyPr/>
          <a:lstStyle/>
          <a:p>
            <a:r>
              <a:rPr lang="en-CA" dirty="0"/>
              <a:t>Those who suppress puberty or take CSH very rarely desist. In one study, 0%, in another it was one of the cohort. </a:t>
            </a:r>
          </a:p>
          <a:p>
            <a:r>
              <a:rPr lang="en-US" b="0" i="0" u="none" strike="noStrike" dirty="0">
                <a:solidFill>
                  <a:srgbClr val="FF6100"/>
                </a:solidFill>
                <a:effectLst/>
                <a:latin typeface="Roboto" panose="02000000000000000000" pitchFamily="2" charset="0"/>
                <a:hlinkClick r:id="rId3"/>
              </a:rPr>
              <a:t>The </a:t>
            </a:r>
            <a:r>
              <a:rPr lang="en-US" b="0" i="0" u="none" strike="noStrike" dirty="0" err="1">
                <a:solidFill>
                  <a:srgbClr val="FF6100"/>
                </a:solidFill>
                <a:effectLst/>
                <a:latin typeface="Roboto" panose="02000000000000000000" pitchFamily="2" charset="0"/>
                <a:hlinkClick r:id="rId3"/>
              </a:rPr>
              <a:t>Tavistock’s</a:t>
            </a:r>
            <a:r>
              <a:rPr lang="en-US" b="0" i="0" u="none" strike="noStrike" dirty="0">
                <a:solidFill>
                  <a:srgbClr val="FF6100"/>
                </a:solidFill>
                <a:effectLst/>
                <a:latin typeface="Roboto" panose="02000000000000000000" pitchFamily="2" charset="0"/>
                <a:hlinkClick r:id="rId3"/>
              </a:rPr>
              <a:t> own published study</a:t>
            </a:r>
            <a:r>
              <a:rPr lang="en-US" b="0" i="0" dirty="0">
                <a:solidFill>
                  <a:srgbClr val="000000"/>
                </a:solidFill>
                <a:effectLst/>
                <a:latin typeface="Roboto" panose="02000000000000000000" pitchFamily="2" charset="0"/>
              </a:rPr>
              <a:t> on their Early Intervention trial shows that of 44 children given puberty blockers, 43 (98%) progressed to cross-sex hormones. </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Open Sans" panose="020B0606030504020204" pitchFamily="34" charset="0"/>
              </a:rPr>
              <a:t>Endocrinologist, Dr. Michael Laidlaw, discovered via a Freedom of Information Act request that the minimum age for administration of cross-sex hormones had been lowered from 13 to 8 in a large five-year study being conducted at the Children’s Hospital Los Angeles.</a:t>
            </a:r>
            <a:r>
              <a:rPr lang="en-US" b="0" i="0" dirty="0">
                <a:solidFill>
                  <a:srgbClr val="000000"/>
                </a:solidFill>
                <a:effectLst/>
                <a:latin typeface="Roboto" panose="02000000000000000000" pitchFamily="2" charset="0"/>
              </a:rPr>
              <a:t> https://newspunch.com/cross-sex-hormones-can-now-be-given-to-us-children-as-young-as-eight/</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Olson, 2017 has children as young as 12 on hormones</a:t>
            </a:r>
            <a:endParaRPr lang="en-CA" dirty="0"/>
          </a:p>
          <a:p>
            <a:endParaRPr lang="en-CA" dirty="0"/>
          </a:p>
        </p:txBody>
      </p:sp>
    </p:spTree>
    <p:extLst>
      <p:ext uri="{BB962C8B-B14F-4D97-AF65-F5344CB8AC3E}">
        <p14:creationId xmlns:p14="http://schemas.microsoft.com/office/powerpoint/2010/main" val="1016970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172">
              <a:defRPr/>
            </a:pPr>
            <a:r>
              <a:rPr lang="en-CA" dirty="0"/>
              <a:t>Marshall goes on to say: When researching the factors that contribute to vulnerability of suicidality in the trans population, the authors also found that mental health problems and experiences of harassment, discrimination, violence and rejection may increase the risk in this population.”</a:t>
            </a:r>
            <a:endParaRPr lang="en-US" dirty="0"/>
          </a:p>
          <a:p>
            <a:endParaRPr lang="en-CA" dirty="0"/>
          </a:p>
        </p:txBody>
      </p:sp>
      <p:sp>
        <p:nvSpPr>
          <p:cNvPr id="4" name="Slide Number Placeholder 3"/>
          <p:cNvSpPr>
            <a:spLocks noGrp="1"/>
          </p:cNvSpPr>
          <p:nvPr>
            <p:ph type="sldNum" sz="quarter" idx="10"/>
          </p:nvPr>
        </p:nvSpPr>
        <p:spPr/>
        <p:txBody>
          <a:bodyPr/>
          <a:lstStyle/>
          <a:p>
            <a:fld id="{16346BB5-933A-42D7-8DC7-1B2C72096CDF}" type="slidenum">
              <a:rPr lang="en-CA" smtClean="0"/>
              <a:t>17</a:t>
            </a:fld>
            <a:endParaRPr lang="en-CA"/>
          </a:p>
        </p:txBody>
      </p:sp>
    </p:spTree>
    <p:extLst>
      <p:ext uri="{BB962C8B-B14F-4D97-AF65-F5344CB8AC3E}">
        <p14:creationId xmlns:p14="http://schemas.microsoft.com/office/powerpoint/2010/main" val="3588958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172">
              <a:defRPr/>
            </a:pPr>
            <a:r>
              <a:rPr lang="en-CA" dirty="0"/>
              <a:t>Marshall goes on to say: When researching the factors that contribute to vulnerability of suicidality in the trans population, the authors also found that mental health problems and experiences of harassment, discrimination, violence and rejection may increase the risk in this population.”</a:t>
            </a:r>
            <a:endParaRPr lang="en-US" dirty="0"/>
          </a:p>
          <a:p>
            <a:endParaRPr lang="en-CA" dirty="0"/>
          </a:p>
        </p:txBody>
      </p:sp>
      <p:sp>
        <p:nvSpPr>
          <p:cNvPr id="4" name="Slide Number Placeholder 3"/>
          <p:cNvSpPr>
            <a:spLocks noGrp="1"/>
          </p:cNvSpPr>
          <p:nvPr>
            <p:ph type="sldNum" sz="quarter" idx="10"/>
          </p:nvPr>
        </p:nvSpPr>
        <p:spPr/>
        <p:txBody>
          <a:bodyPr/>
          <a:lstStyle/>
          <a:p>
            <a:fld id="{16346BB5-933A-42D7-8DC7-1B2C72096CDF}" type="slidenum">
              <a:rPr lang="en-CA" smtClean="0"/>
              <a:t>18</a:t>
            </a:fld>
            <a:endParaRPr lang="en-CA"/>
          </a:p>
        </p:txBody>
      </p:sp>
    </p:spTree>
    <p:extLst>
      <p:ext uri="{BB962C8B-B14F-4D97-AF65-F5344CB8AC3E}">
        <p14:creationId xmlns:p14="http://schemas.microsoft.com/office/powerpoint/2010/main" val="106311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172">
              <a:defRPr/>
            </a:pPr>
            <a:r>
              <a:rPr lang="en-CA" dirty="0"/>
              <a:t>Marshall goes on to say: When researching the factors that contribute to vulnerability of suicidality in the trans population, the authors also found that mental health problems and experiences of harassment, discrimination, violence and rejection may increase the risk in this population.”</a:t>
            </a:r>
            <a:endParaRPr lang="en-US" dirty="0"/>
          </a:p>
          <a:p>
            <a:endParaRPr lang="en-CA" dirty="0"/>
          </a:p>
        </p:txBody>
      </p:sp>
      <p:sp>
        <p:nvSpPr>
          <p:cNvPr id="4" name="Slide Number Placeholder 3"/>
          <p:cNvSpPr>
            <a:spLocks noGrp="1"/>
          </p:cNvSpPr>
          <p:nvPr>
            <p:ph type="sldNum" sz="quarter" idx="10"/>
          </p:nvPr>
        </p:nvSpPr>
        <p:spPr/>
        <p:txBody>
          <a:bodyPr/>
          <a:lstStyle/>
          <a:p>
            <a:fld id="{16346BB5-933A-42D7-8DC7-1B2C72096CDF}" type="slidenum">
              <a:rPr lang="en-CA" smtClean="0"/>
              <a:t>19</a:t>
            </a:fld>
            <a:endParaRPr lang="en-CA"/>
          </a:p>
        </p:txBody>
      </p:sp>
    </p:spTree>
    <p:extLst>
      <p:ext uri="{BB962C8B-B14F-4D97-AF65-F5344CB8AC3E}">
        <p14:creationId xmlns:p14="http://schemas.microsoft.com/office/powerpoint/2010/main" val="232260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172">
              <a:defRPr/>
            </a:pPr>
            <a:r>
              <a:rPr lang="en-CA" dirty="0"/>
              <a:t>Marshall goes on to say: When researching the factors that contribute to vulnerability of suicidality in the trans population, the authors also found that mental health problems and experiences of harassment, discrimination, violence and rejection may increase the risk in this population.”</a:t>
            </a:r>
            <a:endParaRPr lang="en-US" dirty="0"/>
          </a:p>
          <a:p>
            <a:endParaRPr lang="en-CA" dirty="0"/>
          </a:p>
        </p:txBody>
      </p:sp>
      <p:sp>
        <p:nvSpPr>
          <p:cNvPr id="4" name="Slide Number Placeholder 3"/>
          <p:cNvSpPr>
            <a:spLocks noGrp="1"/>
          </p:cNvSpPr>
          <p:nvPr>
            <p:ph type="sldNum" sz="quarter" idx="10"/>
          </p:nvPr>
        </p:nvSpPr>
        <p:spPr/>
        <p:txBody>
          <a:bodyPr/>
          <a:lstStyle/>
          <a:p>
            <a:fld id="{16346BB5-933A-42D7-8DC7-1B2C72096CDF}" type="slidenum">
              <a:rPr lang="en-CA" smtClean="0"/>
              <a:t>20</a:t>
            </a:fld>
            <a:endParaRPr lang="en-CA"/>
          </a:p>
        </p:txBody>
      </p:sp>
    </p:spTree>
    <p:extLst>
      <p:ext uri="{BB962C8B-B14F-4D97-AF65-F5344CB8AC3E}">
        <p14:creationId xmlns:p14="http://schemas.microsoft.com/office/powerpoint/2010/main" val="3276422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172">
              <a:defRPr/>
            </a:pPr>
            <a:r>
              <a:rPr lang="en-CA" dirty="0"/>
              <a:t>Marshall goes on to say: When researching the factors that contribute to vulnerability of suicidality in the trans population, the authors also found that mental health problems and experiences of harassment, discrimination, violence and rejection may increase the risk in this population.”</a:t>
            </a:r>
            <a:endParaRPr lang="en-US" dirty="0"/>
          </a:p>
          <a:p>
            <a:endParaRPr lang="en-CA" dirty="0"/>
          </a:p>
        </p:txBody>
      </p:sp>
      <p:sp>
        <p:nvSpPr>
          <p:cNvPr id="4" name="Slide Number Placeholder 3"/>
          <p:cNvSpPr>
            <a:spLocks noGrp="1"/>
          </p:cNvSpPr>
          <p:nvPr>
            <p:ph type="sldNum" sz="quarter" idx="10"/>
          </p:nvPr>
        </p:nvSpPr>
        <p:spPr/>
        <p:txBody>
          <a:bodyPr/>
          <a:lstStyle/>
          <a:p>
            <a:fld id="{16346BB5-933A-42D7-8DC7-1B2C72096CDF}" type="slidenum">
              <a:rPr lang="en-CA" smtClean="0"/>
              <a:t>21</a:t>
            </a:fld>
            <a:endParaRPr lang="en-CA"/>
          </a:p>
        </p:txBody>
      </p:sp>
    </p:spTree>
    <p:extLst>
      <p:ext uri="{BB962C8B-B14F-4D97-AF65-F5344CB8AC3E}">
        <p14:creationId xmlns:p14="http://schemas.microsoft.com/office/powerpoint/2010/main" val="1186034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172">
              <a:defRPr/>
            </a:pPr>
            <a:r>
              <a:rPr lang="en-CA" dirty="0"/>
              <a:t>Including 2 suicides</a:t>
            </a:r>
          </a:p>
        </p:txBody>
      </p:sp>
      <p:sp>
        <p:nvSpPr>
          <p:cNvPr id="4" name="Slide Number Placeholder 3"/>
          <p:cNvSpPr>
            <a:spLocks noGrp="1"/>
          </p:cNvSpPr>
          <p:nvPr>
            <p:ph type="sldNum" sz="quarter" idx="10"/>
          </p:nvPr>
        </p:nvSpPr>
        <p:spPr/>
        <p:txBody>
          <a:bodyPr/>
          <a:lstStyle/>
          <a:p>
            <a:fld id="{16346BB5-933A-42D7-8DC7-1B2C72096CDF}" type="slidenum">
              <a:rPr lang="en-CA" smtClean="0"/>
              <a:t>22</a:t>
            </a:fld>
            <a:endParaRPr lang="en-CA"/>
          </a:p>
        </p:txBody>
      </p:sp>
    </p:spTree>
    <p:extLst>
      <p:ext uri="{BB962C8B-B14F-4D97-AF65-F5344CB8AC3E}">
        <p14:creationId xmlns:p14="http://schemas.microsoft.com/office/powerpoint/2010/main" val="337991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 fold increase in 9 years. </a:t>
            </a:r>
          </a:p>
        </p:txBody>
      </p:sp>
      <p:sp>
        <p:nvSpPr>
          <p:cNvPr id="4" name="Slide Number Placeholder 3"/>
          <p:cNvSpPr>
            <a:spLocks noGrp="1"/>
          </p:cNvSpPr>
          <p:nvPr>
            <p:ph type="sldNum" sz="quarter" idx="10"/>
          </p:nvPr>
        </p:nvSpPr>
        <p:spPr/>
        <p:txBody>
          <a:bodyPr/>
          <a:lstStyle/>
          <a:p>
            <a:fld id="{16346BB5-933A-42D7-8DC7-1B2C72096CDF}" type="slidenum">
              <a:rPr lang="en-CA" smtClean="0"/>
              <a:t>23</a:t>
            </a:fld>
            <a:endParaRPr lang="en-CA"/>
          </a:p>
        </p:txBody>
      </p:sp>
    </p:spTree>
    <p:extLst>
      <p:ext uri="{BB962C8B-B14F-4D97-AF65-F5344CB8AC3E}">
        <p14:creationId xmlns:p14="http://schemas.microsoft.com/office/powerpoint/2010/main" val="3497608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68C7073-54B2-4164-A8C8-7BBCE53E3E44}" type="slidenum">
              <a:rPr lang="en-CA" smtClean="0"/>
              <a:t>28</a:t>
            </a:fld>
            <a:endParaRPr lang="en-CA" dirty="0"/>
          </a:p>
        </p:txBody>
      </p:sp>
    </p:spTree>
    <p:extLst>
      <p:ext uri="{BB962C8B-B14F-4D97-AF65-F5344CB8AC3E}">
        <p14:creationId xmlns:p14="http://schemas.microsoft.com/office/powerpoint/2010/main" val="985581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68C7073-54B2-4164-A8C8-7BBCE53E3E44}" type="slidenum">
              <a:rPr lang="en-CA" smtClean="0"/>
              <a:t>29</a:t>
            </a:fld>
            <a:endParaRPr lang="en-CA" dirty="0"/>
          </a:p>
        </p:txBody>
      </p:sp>
    </p:spTree>
    <p:extLst>
      <p:ext uri="{BB962C8B-B14F-4D97-AF65-F5344CB8AC3E}">
        <p14:creationId xmlns:p14="http://schemas.microsoft.com/office/powerpoint/2010/main" val="96491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That verse doesn’t end. It goes on, hopefully to talk about God’s sovereignty, and his power to do away with evil. </a:t>
            </a:r>
          </a:p>
          <a:p>
            <a:endParaRPr lang="en-CA" dirty="0"/>
          </a:p>
          <a:p>
            <a:r>
              <a:rPr lang="en-CA" dirty="0"/>
              <a:t>There are many dangerous ideas and even perverse ideas which are presented in our world and in our schools about sexuality and gender. But at the root of these things is a failure not only to obey God and His good design for mankind, but a destruction of the categories of male and female in relationship to marriage and to one another. </a:t>
            </a:r>
          </a:p>
          <a:p>
            <a:endParaRPr lang="en-CA" dirty="0"/>
          </a:p>
          <a:p>
            <a:r>
              <a:rPr lang="en-CA" dirty="0"/>
              <a:t>We’re consider three errors being taught in society with a focus on young people. </a:t>
            </a:r>
          </a:p>
        </p:txBody>
      </p:sp>
      <p:sp>
        <p:nvSpPr>
          <p:cNvPr id="4" name="Slide Number Placeholder 3"/>
          <p:cNvSpPr>
            <a:spLocks noGrp="1"/>
          </p:cNvSpPr>
          <p:nvPr>
            <p:ph type="sldNum" sz="quarter" idx="5"/>
          </p:nvPr>
        </p:nvSpPr>
        <p:spPr/>
        <p:txBody>
          <a:bodyPr/>
          <a:lstStyle/>
          <a:p>
            <a:fld id="{16346BB5-933A-42D7-8DC7-1B2C72096CDF}" type="slidenum">
              <a:rPr lang="en-CA" smtClean="0"/>
              <a:t>2</a:t>
            </a:fld>
            <a:endParaRPr lang="en-CA"/>
          </a:p>
        </p:txBody>
      </p:sp>
    </p:spTree>
    <p:extLst>
      <p:ext uri="{BB962C8B-B14F-4D97-AF65-F5344CB8AC3E}">
        <p14:creationId xmlns:p14="http://schemas.microsoft.com/office/powerpoint/2010/main" val="498039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Need to touch on women’s privacy. Parents rights: your Lucy could be identifying as Luke at school, and the school will not tell you. Freedom of speech. </a:t>
            </a:r>
          </a:p>
        </p:txBody>
      </p:sp>
      <p:sp>
        <p:nvSpPr>
          <p:cNvPr id="4" name="Slide Number Placeholder 3"/>
          <p:cNvSpPr>
            <a:spLocks noGrp="1"/>
          </p:cNvSpPr>
          <p:nvPr>
            <p:ph type="sldNum" sz="quarter" idx="10"/>
          </p:nvPr>
        </p:nvSpPr>
        <p:spPr/>
        <p:txBody>
          <a:bodyPr/>
          <a:lstStyle/>
          <a:p>
            <a:fld id="{D68C7073-54B2-4164-A8C8-7BBCE53E3E44}" type="slidenum">
              <a:rPr lang="en-CA" smtClean="0"/>
              <a:t>31</a:t>
            </a:fld>
            <a:endParaRPr lang="en-CA"/>
          </a:p>
        </p:txBody>
      </p:sp>
    </p:spTree>
    <p:extLst>
      <p:ext uri="{BB962C8B-B14F-4D97-AF65-F5344CB8AC3E}">
        <p14:creationId xmlns:p14="http://schemas.microsoft.com/office/powerpoint/2010/main" val="80639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Those with gender dysphoria as a clinical diagnosis is EXTREMELY small. Below 0.1%. </a:t>
            </a:r>
          </a:p>
        </p:txBody>
      </p:sp>
      <p:sp>
        <p:nvSpPr>
          <p:cNvPr id="4" name="Slide Number Placeholder 3"/>
          <p:cNvSpPr>
            <a:spLocks noGrp="1"/>
          </p:cNvSpPr>
          <p:nvPr>
            <p:ph type="sldNum" sz="quarter" idx="10"/>
          </p:nvPr>
        </p:nvSpPr>
        <p:spPr/>
        <p:txBody>
          <a:bodyPr/>
          <a:lstStyle/>
          <a:p>
            <a:fld id="{16346BB5-933A-42D7-8DC7-1B2C72096CDF}" type="slidenum">
              <a:rPr lang="en-CA" smtClean="0"/>
              <a:t>5</a:t>
            </a:fld>
            <a:endParaRPr lang="en-CA"/>
          </a:p>
        </p:txBody>
      </p:sp>
    </p:spTree>
    <p:extLst>
      <p:ext uri="{BB962C8B-B14F-4D97-AF65-F5344CB8AC3E}">
        <p14:creationId xmlns:p14="http://schemas.microsoft.com/office/powerpoint/2010/main" val="262889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dirty="0">
                <a:solidFill>
                  <a:schemeClr val="tx1"/>
                </a:solidFill>
              </a:rPr>
              <a:t>“</a:t>
            </a:r>
            <a:r>
              <a:rPr lang="en-US" sz="1200" b="0" dirty="0">
                <a:solidFill>
                  <a:schemeClr val="tx1"/>
                </a:solidFill>
              </a:rPr>
              <a:t>“I feel that as a community, the queers have to stop saying, “Please help us.  We were born this way and we can’t change” as an argument for legal standing.  I don’t think we need that argument and that argument is going to bite us in the ass.  Now we know that there is enough data out there that the other side is aware as much as we are aware of it.” (Diamond, 2013)</a:t>
            </a:r>
          </a:p>
        </p:txBody>
      </p:sp>
      <p:sp>
        <p:nvSpPr>
          <p:cNvPr id="4" name="Slide Number Placeholder 3"/>
          <p:cNvSpPr>
            <a:spLocks noGrp="1"/>
          </p:cNvSpPr>
          <p:nvPr>
            <p:ph type="sldNum" sz="quarter" idx="10"/>
          </p:nvPr>
        </p:nvSpPr>
        <p:spPr/>
        <p:txBody>
          <a:bodyPr/>
          <a:lstStyle/>
          <a:p>
            <a:fld id="{16346BB5-933A-42D7-8DC7-1B2C72096CDF}" type="slidenum">
              <a:rPr lang="en-CA" smtClean="0"/>
              <a:t>6</a:t>
            </a:fld>
            <a:endParaRPr lang="en-CA"/>
          </a:p>
        </p:txBody>
      </p:sp>
    </p:spTree>
    <p:extLst>
      <p:ext uri="{BB962C8B-B14F-4D97-AF65-F5344CB8AC3E}">
        <p14:creationId xmlns:p14="http://schemas.microsoft.com/office/powerpoint/2010/main" val="77473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solidFill>
                <a:schemeClr val="tx1"/>
              </a:solidFill>
            </a:endParaRPr>
          </a:p>
        </p:txBody>
      </p:sp>
      <p:sp>
        <p:nvSpPr>
          <p:cNvPr id="4" name="Slide Number Placeholder 3"/>
          <p:cNvSpPr>
            <a:spLocks noGrp="1"/>
          </p:cNvSpPr>
          <p:nvPr>
            <p:ph type="sldNum" sz="quarter" idx="10"/>
          </p:nvPr>
        </p:nvSpPr>
        <p:spPr/>
        <p:txBody>
          <a:bodyPr/>
          <a:lstStyle/>
          <a:p>
            <a:fld id="{16346BB5-933A-42D7-8DC7-1B2C72096CDF}" type="slidenum">
              <a:rPr lang="en-CA" smtClean="0"/>
              <a:t>7</a:t>
            </a:fld>
            <a:endParaRPr lang="en-CA"/>
          </a:p>
        </p:txBody>
      </p:sp>
    </p:spTree>
    <p:extLst>
      <p:ext uri="{BB962C8B-B14F-4D97-AF65-F5344CB8AC3E}">
        <p14:creationId xmlns:p14="http://schemas.microsoft.com/office/powerpoint/2010/main" val="3490348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a:solidFill>
                  <a:schemeClr val="tx1"/>
                </a:solidFill>
              </a:rPr>
              <a:t>Most informed people will recognize the associated risks with SSB/SSI. </a:t>
            </a:r>
          </a:p>
          <a:p>
            <a:pPr algn="l"/>
            <a:r>
              <a:rPr lang="en-US" sz="1200" dirty="0">
                <a:solidFill>
                  <a:schemeClr val="tx1"/>
                </a:solidFill>
              </a:rPr>
              <a:t>Will these harms reduce if stigma/victimization lessens?</a:t>
            </a:r>
          </a:p>
          <a:p>
            <a:pPr algn="l"/>
            <a:endParaRPr lang="en-US" sz="1200" dirty="0">
              <a:solidFill>
                <a:schemeClr val="tx1"/>
              </a:solidFill>
            </a:endParaRPr>
          </a:p>
          <a:p>
            <a:pPr marL="223838" indent="-223838" algn="l">
              <a:buFont typeface="Arial" pitchFamily="34" charset="0"/>
              <a:buChar char="•"/>
            </a:pPr>
            <a:r>
              <a:rPr lang="en-US" sz="1200" b="0" dirty="0">
                <a:solidFill>
                  <a:schemeClr val="tx1"/>
                </a:solidFill>
              </a:rPr>
              <a:t>Data from Netherlands and San Francisco show that suicidality remains multiple times higher among LGBT.</a:t>
            </a:r>
          </a:p>
          <a:p>
            <a:pPr algn="l"/>
            <a:endParaRPr lang="en-US" sz="1200" b="0" dirty="0">
              <a:solidFill>
                <a:schemeClr val="tx1"/>
              </a:solidFill>
            </a:endParaRPr>
          </a:p>
          <a:p>
            <a:endParaRPr lang="en-CA" dirty="0"/>
          </a:p>
        </p:txBody>
      </p:sp>
      <p:sp>
        <p:nvSpPr>
          <p:cNvPr id="4" name="Slide Number Placeholder 3"/>
          <p:cNvSpPr>
            <a:spLocks noGrp="1"/>
          </p:cNvSpPr>
          <p:nvPr>
            <p:ph type="sldNum" sz="quarter" idx="10"/>
          </p:nvPr>
        </p:nvSpPr>
        <p:spPr/>
        <p:txBody>
          <a:bodyPr/>
          <a:lstStyle/>
          <a:p>
            <a:fld id="{16346BB5-933A-42D7-8DC7-1B2C72096CDF}" type="slidenum">
              <a:rPr lang="en-CA" smtClean="0"/>
              <a:t>8</a:t>
            </a:fld>
            <a:endParaRPr lang="en-CA"/>
          </a:p>
        </p:txBody>
      </p:sp>
    </p:spTree>
    <p:extLst>
      <p:ext uri="{BB962C8B-B14F-4D97-AF65-F5344CB8AC3E}">
        <p14:creationId xmlns:p14="http://schemas.microsoft.com/office/powerpoint/2010/main" val="12460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a:solidFill>
                  <a:schemeClr val="tx1"/>
                </a:solidFill>
              </a:rPr>
              <a:t>Sometimes the gap doesn’t narrow at all, as in Goodenow 2016 where they did a longitudinal study over 12 years and the LGBT </a:t>
            </a:r>
            <a:r>
              <a:rPr lang="en-US" sz="1200" b="0" dirty="0" err="1">
                <a:solidFill>
                  <a:schemeClr val="tx1"/>
                </a:solidFill>
              </a:rPr>
              <a:t>populatoin</a:t>
            </a:r>
            <a:endParaRPr lang="en-CA" dirty="0"/>
          </a:p>
        </p:txBody>
      </p:sp>
      <p:sp>
        <p:nvSpPr>
          <p:cNvPr id="4" name="Slide Number Placeholder 3"/>
          <p:cNvSpPr>
            <a:spLocks noGrp="1"/>
          </p:cNvSpPr>
          <p:nvPr>
            <p:ph type="sldNum" sz="quarter" idx="10"/>
          </p:nvPr>
        </p:nvSpPr>
        <p:spPr/>
        <p:txBody>
          <a:bodyPr/>
          <a:lstStyle/>
          <a:p>
            <a:fld id="{16346BB5-933A-42D7-8DC7-1B2C72096CDF}" type="slidenum">
              <a:rPr lang="en-CA" smtClean="0"/>
              <a:t>9</a:t>
            </a:fld>
            <a:endParaRPr lang="en-CA"/>
          </a:p>
        </p:txBody>
      </p:sp>
    </p:spTree>
    <p:extLst>
      <p:ext uri="{BB962C8B-B14F-4D97-AF65-F5344CB8AC3E}">
        <p14:creationId xmlns:p14="http://schemas.microsoft.com/office/powerpoint/2010/main" val="3529765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First place to have a GSA and studied</a:t>
            </a:r>
          </a:p>
          <a:p>
            <a:r>
              <a:rPr lang="en-CA" dirty="0">
                <a:effectLst/>
              </a:rPr>
              <a:t>One of the only places we have significant studies on LGBT stuff in schools. Very pro-LGBT state. </a:t>
            </a:r>
          </a:p>
          <a:p>
            <a:r>
              <a:rPr lang="en-CA" dirty="0">
                <a:effectLst/>
              </a:rPr>
              <a:t>1999-2013 Massachusetts </a:t>
            </a:r>
            <a:r>
              <a:rPr lang="en-CA" dirty="0"/>
              <a:t>From 8 biennial surveys: 4 waves. Bullying data only for W2-4. Grades 9-12</a:t>
            </a:r>
          </a:p>
          <a:p>
            <a:r>
              <a:rPr lang="en-CA" dirty="0"/>
              <a:t>Bisexual females comprised more than half of the total LGB group in the last wave: 56%</a:t>
            </a:r>
          </a:p>
          <a:p>
            <a:r>
              <a:rPr lang="en-CA" dirty="0"/>
              <a:t>The at-risk group doubled and the largest group in this group got worse relative to heterosexuals.</a:t>
            </a:r>
          </a:p>
          <a:p>
            <a:r>
              <a:rPr lang="en-CA" dirty="0"/>
              <a:t>This is somewhat preliminary. It is consistent with what I have seen but I don’t know yet whether there are studies which would show contrary findings.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more than any other place. Longitudinal over 12 years- 6 different sampling periods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541DB9-A611-4E06-BA71-554B4014B25A}" type="slidenum">
              <a:rPr lang="en-CA" smtClean="0"/>
              <a:t>10</a:t>
            </a:fld>
            <a:endParaRPr lang="en-CA"/>
          </a:p>
        </p:txBody>
      </p:sp>
    </p:spTree>
    <p:extLst>
      <p:ext uri="{BB962C8B-B14F-4D97-AF65-F5344CB8AC3E}">
        <p14:creationId xmlns:p14="http://schemas.microsoft.com/office/powerpoint/2010/main" val="222608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MOVE on to Transgender.</a:t>
            </a:r>
          </a:p>
          <a:p>
            <a:endParaRPr lang="en-CA" dirty="0"/>
          </a:p>
          <a:p>
            <a:r>
              <a:rPr lang="en-CA" dirty="0"/>
              <a:t>Those with gender dysphoria as a clinical diagnosis is EXTREMELY small. Below 0.1%. </a:t>
            </a:r>
          </a:p>
        </p:txBody>
      </p:sp>
      <p:sp>
        <p:nvSpPr>
          <p:cNvPr id="4" name="Slide Number Placeholder 3"/>
          <p:cNvSpPr>
            <a:spLocks noGrp="1"/>
          </p:cNvSpPr>
          <p:nvPr>
            <p:ph type="sldNum" sz="quarter" idx="10"/>
          </p:nvPr>
        </p:nvSpPr>
        <p:spPr/>
        <p:txBody>
          <a:bodyPr/>
          <a:lstStyle/>
          <a:p>
            <a:fld id="{16346BB5-933A-42D7-8DC7-1B2C72096CDF}" type="slidenum">
              <a:rPr lang="en-CA" smtClean="0"/>
              <a:t>11</a:t>
            </a:fld>
            <a:endParaRPr lang="en-CA"/>
          </a:p>
        </p:txBody>
      </p:sp>
    </p:spTree>
    <p:extLst>
      <p:ext uri="{BB962C8B-B14F-4D97-AF65-F5344CB8AC3E}">
        <p14:creationId xmlns:p14="http://schemas.microsoft.com/office/powerpoint/2010/main" val="362327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1"/>
            <a:ext cx="7772400" cy="514349"/>
          </a:xfrm>
        </p:spPr>
        <p:txBody>
          <a:bodyPr/>
          <a:lstStyle/>
          <a:p>
            <a:r>
              <a:rPr lang="en-US"/>
              <a:t>Click to edit Master title style</a:t>
            </a:r>
            <a:endParaRPr lang="en-CA" dirty="0"/>
          </a:p>
        </p:txBody>
      </p:sp>
      <p:sp>
        <p:nvSpPr>
          <p:cNvPr id="3" name="Subtitle 2"/>
          <p:cNvSpPr>
            <a:spLocks noGrp="1"/>
          </p:cNvSpPr>
          <p:nvPr>
            <p:ph type="subTitle" idx="1"/>
          </p:nvPr>
        </p:nvSpPr>
        <p:spPr>
          <a:xfrm>
            <a:off x="228600" y="800100"/>
            <a:ext cx="8686800" cy="3429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6E7F-62E7-4424-9DCB-440487F76993}"/>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1DD4B0C-A915-450E-B4D0-B946B588AC6F}"/>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5E09321-5EC4-4B0A-B602-AA37137599C2}"/>
              </a:ext>
            </a:extLst>
          </p:cNvPr>
          <p:cNvSpPr>
            <a:spLocks noGrp="1"/>
          </p:cNvSpPr>
          <p:nvPr>
            <p:ph type="dt" sz="half" idx="10"/>
          </p:nvPr>
        </p:nvSpPr>
        <p:spPr/>
        <p:txBody>
          <a:bodyPr/>
          <a:lstStyle/>
          <a:p>
            <a:fld id="{D7B42AA0-D295-485D-8E90-1D16E21B7A5C}" type="datetimeFigureOut">
              <a:rPr lang="en-CA" smtClean="0"/>
              <a:t>2022-10-13</a:t>
            </a:fld>
            <a:endParaRPr lang="en-CA"/>
          </a:p>
        </p:txBody>
      </p:sp>
      <p:sp>
        <p:nvSpPr>
          <p:cNvPr id="5" name="Footer Placeholder 4">
            <a:extLst>
              <a:ext uri="{FF2B5EF4-FFF2-40B4-BE49-F238E27FC236}">
                <a16:creationId xmlns:a16="http://schemas.microsoft.com/office/drawing/2014/main" id="{3F2696EF-B9C7-49EA-B3BF-9F06E26282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3B6A675-87E8-471B-9756-B3EF39085BDB}"/>
              </a:ext>
            </a:extLst>
          </p:cNvPr>
          <p:cNvSpPr>
            <a:spLocks noGrp="1"/>
          </p:cNvSpPr>
          <p:nvPr>
            <p:ph type="sldNum" sz="quarter" idx="12"/>
          </p:nvPr>
        </p:nvSpPr>
        <p:spPr/>
        <p:txBody>
          <a:bodyPr/>
          <a:lstStyle/>
          <a:p>
            <a:fld id="{243C11AE-7E63-4705-A2F9-691006EA6F63}" type="slidenum">
              <a:rPr lang="en-CA" smtClean="0"/>
              <a:t>‹#›</a:t>
            </a:fld>
            <a:endParaRPr lang="en-CA"/>
          </a:p>
        </p:txBody>
      </p:sp>
    </p:spTree>
    <p:extLst>
      <p:ext uri="{BB962C8B-B14F-4D97-AF65-F5344CB8AC3E}">
        <p14:creationId xmlns:p14="http://schemas.microsoft.com/office/powerpoint/2010/main" val="2380326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CB24-8438-4BF8-B733-5C7B848CD04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61703527-04D4-43D3-A45E-F50B478A975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11361F3-3F25-4F60-B246-E1C89A206B83}"/>
              </a:ext>
            </a:extLst>
          </p:cNvPr>
          <p:cNvSpPr>
            <a:spLocks noGrp="1"/>
          </p:cNvSpPr>
          <p:nvPr>
            <p:ph type="dt" sz="half" idx="10"/>
          </p:nvPr>
        </p:nvSpPr>
        <p:spPr/>
        <p:txBody>
          <a:bodyPr/>
          <a:lstStyle/>
          <a:p>
            <a:fld id="{16181BAD-9AA7-4F29-9ED8-6A2009AEE862}" type="datetimeFigureOut">
              <a:rPr lang="en-CA" smtClean="0"/>
              <a:t>2022-10-13</a:t>
            </a:fld>
            <a:endParaRPr lang="en-CA"/>
          </a:p>
        </p:txBody>
      </p:sp>
      <p:sp>
        <p:nvSpPr>
          <p:cNvPr id="5" name="Footer Placeholder 4">
            <a:extLst>
              <a:ext uri="{FF2B5EF4-FFF2-40B4-BE49-F238E27FC236}">
                <a16:creationId xmlns:a16="http://schemas.microsoft.com/office/drawing/2014/main" id="{ACF5C1C3-7F29-4E77-94E9-2442E529046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3FE6B0-8DB3-40F9-A671-4BD688B7CA6E}"/>
              </a:ext>
            </a:extLst>
          </p:cNvPr>
          <p:cNvSpPr>
            <a:spLocks noGrp="1"/>
          </p:cNvSpPr>
          <p:nvPr>
            <p:ph type="sldNum" sz="quarter" idx="12"/>
          </p:nvPr>
        </p:nvSpPr>
        <p:spPr/>
        <p:txBody>
          <a:bodyPr/>
          <a:lstStyle/>
          <a:p>
            <a:fld id="{9A527680-59F3-4F99-99F6-1109100F1A9E}" type="slidenum">
              <a:rPr lang="en-CA" smtClean="0"/>
              <a:t>‹#›</a:t>
            </a:fld>
            <a:endParaRPr lang="en-CA"/>
          </a:p>
        </p:txBody>
      </p:sp>
    </p:spTree>
    <p:extLst>
      <p:ext uri="{BB962C8B-B14F-4D97-AF65-F5344CB8AC3E}">
        <p14:creationId xmlns:p14="http://schemas.microsoft.com/office/powerpoint/2010/main" val="2893325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0EAE-9412-4A9C-AAB4-248ED3947E8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2130CAB-2ACF-4F5B-963D-0F110E6483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D53DB6E-C934-471A-80AF-241FB39A9315}"/>
              </a:ext>
            </a:extLst>
          </p:cNvPr>
          <p:cNvSpPr>
            <a:spLocks noGrp="1"/>
          </p:cNvSpPr>
          <p:nvPr>
            <p:ph type="dt" sz="half" idx="10"/>
          </p:nvPr>
        </p:nvSpPr>
        <p:spPr/>
        <p:txBody>
          <a:bodyPr/>
          <a:lstStyle/>
          <a:p>
            <a:fld id="{16181BAD-9AA7-4F29-9ED8-6A2009AEE862}" type="datetimeFigureOut">
              <a:rPr lang="en-CA" smtClean="0"/>
              <a:t>2022-10-13</a:t>
            </a:fld>
            <a:endParaRPr lang="en-CA"/>
          </a:p>
        </p:txBody>
      </p:sp>
      <p:sp>
        <p:nvSpPr>
          <p:cNvPr id="5" name="Footer Placeholder 4">
            <a:extLst>
              <a:ext uri="{FF2B5EF4-FFF2-40B4-BE49-F238E27FC236}">
                <a16:creationId xmlns:a16="http://schemas.microsoft.com/office/drawing/2014/main" id="{CD43B727-3DCF-495C-96E6-8743F7CEFA6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B714A0-8C79-4E95-B8E6-FD96545A32EF}"/>
              </a:ext>
            </a:extLst>
          </p:cNvPr>
          <p:cNvSpPr>
            <a:spLocks noGrp="1"/>
          </p:cNvSpPr>
          <p:nvPr>
            <p:ph type="sldNum" sz="quarter" idx="12"/>
          </p:nvPr>
        </p:nvSpPr>
        <p:spPr/>
        <p:txBody>
          <a:bodyPr/>
          <a:lstStyle/>
          <a:p>
            <a:fld id="{9A527680-59F3-4F99-99F6-1109100F1A9E}" type="slidenum">
              <a:rPr lang="en-CA" smtClean="0"/>
              <a:t>‹#›</a:t>
            </a:fld>
            <a:endParaRPr lang="en-CA"/>
          </a:p>
        </p:txBody>
      </p:sp>
    </p:spTree>
    <p:extLst>
      <p:ext uri="{BB962C8B-B14F-4D97-AF65-F5344CB8AC3E}">
        <p14:creationId xmlns:p14="http://schemas.microsoft.com/office/powerpoint/2010/main" val="3590530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A826-5400-4900-83EE-C3FFEF97D29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08F1619-CE44-417C-8D47-A36B4B7E2E4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606826-0CCC-4E3A-A752-B3DA3FF5A132}"/>
              </a:ext>
            </a:extLst>
          </p:cNvPr>
          <p:cNvSpPr>
            <a:spLocks noGrp="1"/>
          </p:cNvSpPr>
          <p:nvPr>
            <p:ph type="dt" sz="half" idx="10"/>
          </p:nvPr>
        </p:nvSpPr>
        <p:spPr/>
        <p:txBody>
          <a:bodyPr/>
          <a:lstStyle/>
          <a:p>
            <a:fld id="{16181BAD-9AA7-4F29-9ED8-6A2009AEE862}" type="datetimeFigureOut">
              <a:rPr lang="en-CA" smtClean="0"/>
              <a:t>2022-10-13</a:t>
            </a:fld>
            <a:endParaRPr lang="en-CA"/>
          </a:p>
        </p:txBody>
      </p:sp>
      <p:sp>
        <p:nvSpPr>
          <p:cNvPr id="5" name="Footer Placeholder 4">
            <a:extLst>
              <a:ext uri="{FF2B5EF4-FFF2-40B4-BE49-F238E27FC236}">
                <a16:creationId xmlns:a16="http://schemas.microsoft.com/office/drawing/2014/main" id="{E76AF16F-658A-43D7-93CE-3573BAFC02A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75D1BA-91D3-40E4-A980-020CA3E82A79}"/>
              </a:ext>
            </a:extLst>
          </p:cNvPr>
          <p:cNvSpPr>
            <a:spLocks noGrp="1"/>
          </p:cNvSpPr>
          <p:nvPr>
            <p:ph type="sldNum" sz="quarter" idx="12"/>
          </p:nvPr>
        </p:nvSpPr>
        <p:spPr/>
        <p:txBody>
          <a:bodyPr/>
          <a:lstStyle/>
          <a:p>
            <a:fld id="{9A527680-59F3-4F99-99F6-1109100F1A9E}" type="slidenum">
              <a:rPr lang="en-CA" smtClean="0"/>
              <a:t>‹#›</a:t>
            </a:fld>
            <a:endParaRPr lang="en-CA"/>
          </a:p>
        </p:txBody>
      </p:sp>
    </p:spTree>
    <p:extLst>
      <p:ext uri="{BB962C8B-B14F-4D97-AF65-F5344CB8AC3E}">
        <p14:creationId xmlns:p14="http://schemas.microsoft.com/office/powerpoint/2010/main" val="182172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3809-53A9-486F-A205-F49D8939AB6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F9302AB-DB1D-4C66-BCB5-CEDDCBCEF56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F8DEF62-171A-4087-AED9-5A31AA58295C}"/>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BE6F44F-CB3C-4A85-BDCA-89B726BBDD5E}"/>
              </a:ext>
            </a:extLst>
          </p:cNvPr>
          <p:cNvSpPr>
            <a:spLocks noGrp="1"/>
          </p:cNvSpPr>
          <p:nvPr>
            <p:ph type="dt" sz="half" idx="10"/>
          </p:nvPr>
        </p:nvSpPr>
        <p:spPr/>
        <p:txBody>
          <a:bodyPr/>
          <a:lstStyle/>
          <a:p>
            <a:fld id="{16181BAD-9AA7-4F29-9ED8-6A2009AEE862}" type="datetimeFigureOut">
              <a:rPr lang="en-CA" smtClean="0"/>
              <a:t>2022-10-13</a:t>
            </a:fld>
            <a:endParaRPr lang="en-CA"/>
          </a:p>
        </p:txBody>
      </p:sp>
      <p:sp>
        <p:nvSpPr>
          <p:cNvPr id="6" name="Footer Placeholder 5">
            <a:extLst>
              <a:ext uri="{FF2B5EF4-FFF2-40B4-BE49-F238E27FC236}">
                <a16:creationId xmlns:a16="http://schemas.microsoft.com/office/drawing/2014/main" id="{CE956F9F-B789-4F26-8B29-400D7140455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032FE8-5970-4396-837E-6E9BE07688AD}"/>
              </a:ext>
            </a:extLst>
          </p:cNvPr>
          <p:cNvSpPr>
            <a:spLocks noGrp="1"/>
          </p:cNvSpPr>
          <p:nvPr>
            <p:ph type="sldNum" sz="quarter" idx="12"/>
          </p:nvPr>
        </p:nvSpPr>
        <p:spPr/>
        <p:txBody>
          <a:bodyPr/>
          <a:lstStyle/>
          <a:p>
            <a:fld id="{9A527680-59F3-4F99-99F6-1109100F1A9E}" type="slidenum">
              <a:rPr lang="en-CA" smtClean="0"/>
              <a:t>‹#›</a:t>
            </a:fld>
            <a:endParaRPr lang="en-CA"/>
          </a:p>
        </p:txBody>
      </p:sp>
    </p:spTree>
    <p:extLst>
      <p:ext uri="{BB962C8B-B14F-4D97-AF65-F5344CB8AC3E}">
        <p14:creationId xmlns:p14="http://schemas.microsoft.com/office/powerpoint/2010/main" val="2314949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665A-51B3-4507-B14F-04FA9720E678}"/>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39F95DC-EEF5-4D97-8CE2-7309739075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70FF409-CB7C-452C-810D-87F8FD4873E7}"/>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5F2280C-C3BD-4BD7-838A-684039509EE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47AD48A-01E5-4859-935D-A37A40D295EB}"/>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D0F494A-B67A-4A3C-8672-333BB64AF0F2}"/>
              </a:ext>
            </a:extLst>
          </p:cNvPr>
          <p:cNvSpPr>
            <a:spLocks noGrp="1"/>
          </p:cNvSpPr>
          <p:nvPr>
            <p:ph type="dt" sz="half" idx="10"/>
          </p:nvPr>
        </p:nvSpPr>
        <p:spPr/>
        <p:txBody>
          <a:bodyPr/>
          <a:lstStyle/>
          <a:p>
            <a:fld id="{16181BAD-9AA7-4F29-9ED8-6A2009AEE862}" type="datetimeFigureOut">
              <a:rPr lang="en-CA" smtClean="0"/>
              <a:t>2022-10-13</a:t>
            </a:fld>
            <a:endParaRPr lang="en-CA"/>
          </a:p>
        </p:txBody>
      </p:sp>
      <p:sp>
        <p:nvSpPr>
          <p:cNvPr id="8" name="Footer Placeholder 7">
            <a:extLst>
              <a:ext uri="{FF2B5EF4-FFF2-40B4-BE49-F238E27FC236}">
                <a16:creationId xmlns:a16="http://schemas.microsoft.com/office/drawing/2014/main" id="{AB30F7FA-D943-436E-95B3-E75D7323485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5B9BE5A-E977-4D98-B18C-0324014F6EAA}"/>
              </a:ext>
            </a:extLst>
          </p:cNvPr>
          <p:cNvSpPr>
            <a:spLocks noGrp="1"/>
          </p:cNvSpPr>
          <p:nvPr>
            <p:ph type="sldNum" sz="quarter" idx="12"/>
          </p:nvPr>
        </p:nvSpPr>
        <p:spPr/>
        <p:txBody>
          <a:bodyPr/>
          <a:lstStyle/>
          <a:p>
            <a:fld id="{9A527680-59F3-4F99-99F6-1109100F1A9E}" type="slidenum">
              <a:rPr lang="en-CA" smtClean="0"/>
              <a:t>‹#›</a:t>
            </a:fld>
            <a:endParaRPr lang="en-CA"/>
          </a:p>
        </p:txBody>
      </p:sp>
    </p:spTree>
    <p:extLst>
      <p:ext uri="{BB962C8B-B14F-4D97-AF65-F5344CB8AC3E}">
        <p14:creationId xmlns:p14="http://schemas.microsoft.com/office/powerpoint/2010/main" val="1687466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6E27-A75C-4E84-A937-2CB3B55E10C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4E84184-403F-46AC-9FFA-A0D5081B6208}"/>
              </a:ext>
            </a:extLst>
          </p:cNvPr>
          <p:cNvSpPr>
            <a:spLocks noGrp="1"/>
          </p:cNvSpPr>
          <p:nvPr>
            <p:ph type="dt" sz="half" idx="10"/>
          </p:nvPr>
        </p:nvSpPr>
        <p:spPr/>
        <p:txBody>
          <a:bodyPr/>
          <a:lstStyle/>
          <a:p>
            <a:fld id="{16181BAD-9AA7-4F29-9ED8-6A2009AEE862}" type="datetimeFigureOut">
              <a:rPr lang="en-CA" smtClean="0"/>
              <a:t>2022-10-13</a:t>
            </a:fld>
            <a:endParaRPr lang="en-CA"/>
          </a:p>
        </p:txBody>
      </p:sp>
      <p:sp>
        <p:nvSpPr>
          <p:cNvPr id="4" name="Footer Placeholder 3">
            <a:extLst>
              <a:ext uri="{FF2B5EF4-FFF2-40B4-BE49-F238E27FC236}">
                <a16:creationId xmlns:a16="http://schemas.microsoft.com/office/drawing/2014/main" id="{0B13C4AF-8D0E-466F-B731-8CB512B6BCF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6DF7AE6-5834-4442-BBE9-E9F7ADE69342}"/>
              </a:ext>
            </a:extLst>
          </p:cNvPr>
          <p:cNvSpPr>
            <a:spLocks noGrp="1"/>
          </p:cNvSpPr>
          <p:nvPr>
            <p:ph type="sldNum" sz="quarter" idx="12"/>
          </p:nvPr>
        </p:nvSpPr>
        <p:spPr/>
        <p:txBody>
          <a:bodyPr/>
          <a:lstStyle/>
          <a:p>
            <a:fld id="{9A527680-59F3-4F99-99F6-1109100F1A9E}" type="slidenum">
              <a:rPr lang="en-CA" smtClean="0"/>
              <a:t>‹#›</a:t>
            </a:fld>
            <a:endParaRPr lang="en-CA"/>
          </a:p>
        </p:txBody>
      </p:sp>
    </p:spTree>
    <p:extLst>
      <p:ext uri="{BB962C8B-B14F-4D97-AF65-F5344CB8AC3E}">
        <p14:creationId xmlns:p14="http://schemas.microsoft.com/office/powerpoint/2010/main" val="3635841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F663E0-A415-4F4D-998A-C158B1E3B652}"/>
              </a:ext>
            </a:extLst>
          </p:cNvPr>
          <p:cNvSpPr>
            <a:spLocks noGrp="1"/>
          </p:cNvSpPr>
          <p:nvPr>
            <p:ph type="dt" sz="half" idx="10"/>
          </p:nvPr>
        </p:nvSpPr>
        <p:spPr/>
        <p:txBody>
          <a:bodyPr/>
          <a:lstStyle/>
          <a:p>
            <a:fld id="{16181BAD-9AA7-4F29-9ED8-6A2009AEE862}" type="datetimeFigureOut">
              <a:rPr lang="en-CA" smtClean="0"/>
              <a:t>2022-10-13</a:t>
            </a:fld>
            <a:endParaRPr lang="en-CA"/>
          </a:p>
        </p:txBody>
      </p:sp>
      <p:sp>
        <p:nvSpPr>
          <p:cNvPr id="3" name="Footer Placeholder 2">
            <a:extLst>
              <a:ext uri="{FF2B5EF4-FFF2-40B4-BE49-F238E27FC236}">
                <a16:creationId xmlns:a16="http://schemas.microsoft.com/office/drawing/2014/main" id="{1EFC056F-F4D8-4AF5-AD2F-A1B5330566D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5D15810-950A-4EC2-9A13-3B8341251B91}"/>
              </a:ext>
            </a:extLst>
          </p:cNvPr>
          <p:cNvSpPr>
            <a:spLocks noGrp="1"/>
          </p:cNvSpPr>
          <p:nvPr>
            <p:ph type="sldNum" sz="quarter" idx="12"/>
          </p:nvPr>
        </p:nvSpPr>
        <p:spPr/>
        <p:txBody>
          <a:bodyPr/>
          <a:lstStyle/>
          <a:p>
            <a:fld id="{9A527680-59F3-4F99-99F6-1109100F1A9E}" type="slidenum">
              <a:rPr lang="en-CA" smtClean="0"/>
              <a:t>‹#›</a:t>
            </a:fld>
            <a:endParaRPr lang="en-CA"/>
          </a:p>
        </p:txBody>
      </p:sp>
    </p:spTree>
    <p:extLst>
      <p:ext uri="{BB962C8B-B14F-4D97-AF65-F5344CB8AC3E}">
        <p14:creationId xmlns:p14="http://schemas.microsoft.com/office/powerpoint/2010/main" val="148316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F0FC-1A7F-4A30-B084-DE3E32CE813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28D1743-20F1-420A-B818-E05A030305A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113F792-3185-4CD0-9BF4-163A18E9BFF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DF948CC-3FE6-4FEE-A3BD-A4A0733929AD}"/>
              </a:ext>
            </a:extLst>
          </p:cNvPr>
          <p:cNvSpPr>
            <a:spLocks noGrp="1"/>
          </p:cNvSpPr>
          <p:nvPr>
            <p:ph type="dt" sz="half" idx="10"/>
          </p:nvPr>
        </p:nvSpPr>
        <p:spPr/>
        <p:txBody>
          <a:bodyPr/>
          <a:lstStyle/>
          <a:p>
            <a:fld id="{16181BAD-9AA7-4F29-9ED8-6A2009AEE862}" type="datetimeFigureOut">
              <a:rPr lang="en-CA" smtClean="0"/>
              <a:t>2022-10-13</a:t>
            </a:fld>
            <a:endParaRPr lang="en-CA"/>
          </a:p>
        </p:txBody>
      </p:sp>
      <p:sp>
        <p:nvSpPr>
          <p:cNvPr id="6" name="Footer Placeholder 5">
            <a:extLst>
              <a:ext uri="{FF2B5EF4-FFF2-40B4-BE49-F238E27FC236}">
                <a16:creationId xmlns:a16="http://schemas.microsoft.com/office/drawing/2014/main" id="{ED5B1ECC-DCEE-4B4A-8DDE-703431E61D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B11939B-FEFE-4BEE-9D8C-704172CF5608}"/>
              </a:ext>
            </a:extLst>
          </p:cNvPr>
          <p:cNvSpPr>
            <a:spLocks noGrp="1"/>
          </p:cNvSpPr>
          <p:nvPr>
            <p:ph type="sldNum" sz="quarter" idx="12"/>
          </p:nvPr>
        </p:nvSpPr>
        <p:spPr/>
        <p:txBody>
          <a:bodyPr/>
          <a:lstStyle/>
          <a:p>
            <a:fld id="{9A527680-59F3-4F99-99F6-1109100F1A9E}" type="slidenum">
              <a:rPr lang="en-CA" smtClean="0"/>
              <a:t>‹#›</a:t>
            </a:fld>
            <a:endParaRPr lang="en-CA"/>
          </a:p>
        </p:txBody>
      </p:sp>
    </p:spTree>
    <p:extLst>
      <p:ext uri="{BB962C8B-B14F-4D97-AF65-F5344CB8AC3E}">
        <p14:creationId xmlns:p14="http://schemas.microsoft.com/office/powerpoint/2010/main" val="1919612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A558-6919-46BB-A4A0-A02D8E64D4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A580AF1-DB21-4A59-80C4-AC8CD9473EE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558DF0F6-A2AD-48DE-B199-60EF23CEDA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9D28064-C42D-4636-AC8F-A988DB6C1C1D}"/>
              </a:ext>
            </a:extLst>
          </p:cNvPr>
          <p:cNvSpPr>
            <a:spLocks noGrp="1"/>
          </p:cNvSpPr>
          <p:nvPr>
            <p:ph type="dt" sz="half" idx="10"/>
          </p:nvPr>
        </p:nvSpPr>
        <p:spPr/>
        <p:txBody>
          <a:bodyPr/>
          <a:lstStyle/>
          <a:p>
            <a:fld id="{16181BAD-9AA7-4F29-9ED8-6A2009AEE862}" type="datetimeFigureOut">
              <a:rPr lang="en-CA" smtClean="0"/>
              <a:t>2022-10-13</a:t>
            </a:fld>
            <a:endParaRPr lang="en-CA"/>
          </a:p>
        </p:txBody>
      </p:sp>
      <p:sp>
        <p:nvSpPr>
          <p:cNvPr id="6" name="Footer Placeholder 5">
            <a:extLst>
              <a:ext uri="{FF2B5EF4-FFF2-40B4-BE49-F238E27FC236}">
                <a16:creationId xmlns:a16="http://schemas.microsoft.com/office/drawing/2014/main" id="{248C556D-4327-4B1F-B023-147D85C6EF1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2B8FFF5-3FC4-48AE-9405-CA0CA1785EBC}"/>
              </a:ext>
            </a:extLst>
          </p:cNvPr>
          <p:cNvSpPr>
            <a:spLocks noGrp="1"/>
          </p:cNvSpPr>
          <p:nvPr>
            <p:ph type="sldNum" sz="quarter" idx="12"/>
          </p:nvPr>
        </p:nvSpPr>
        <p:spPr/>
        <p:txBody>
          <a:bodyPr/>
          <a:lstStyle/>
          <a:p>
            <a:fld id="{9A527680-59F3-4F99-99F6-1109100F1A9E}" type="slidenum">
              <a:rPr lang="en-CA" smtClean="0"/>
              <a:t>‹#›</a:t>
            </a:fld>
            <a:endParaRPr lang="en-CA"/>
          </a:p>
        </p:txBody>
      </p:sp>
    </p:spTree>
    <p:extLst>
      <p:ext uri="{BB962C8B-B14F-4D97-AF65-F5344CB8AC3E}">
        <p14:creationId xmlns:p14="http://schemas.microsoft.com/office/powerpoint/2010/main" val="49015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147F-2241-4B48-ACC8-DE9E7F73F59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2E11223-7388-41BE-9EAA-CA4B5C89DB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F9F656-C0B9-4AB1-83A6-3F3D09922D81}"/>
              </a:ext>
            </a:extLst>
          </p:cNvPr>
          <p:cNvSpPr>
            <a:spLocks noGrp="1"/>
          </p:cNvSpPr>
          <p:nvPr>
            <p:ph type="dt" sz="half" idx="10"/>
          </p:nvPr>
        </p:nvSpPr>
        <p:spPr/>
        <p:txBody>
          <a:bodyPr/>
          <a:lstStyle/>
          <a:p>
            <a:fld id="{16181BAD-9AA7-4F29-9ED8-6A2009AEE862}" type="datetimeFigureOut">
              <a:rPr lang="en-CA" smtClean="0"/>
              <a:t>2022-10-13</a:t>
            </a:fld>
            <a:endParaRPr lang="en-CA"/>
          </a:p>
        </p:txBody>
      </p:sp>
      <p:sp>
        <p:nvSpPr>
          <p:cNvPr id="5" name="Footer Placeholder 4">
            <a:extLst>
              <a:ext uri="{FF2B5EF4-FFF2-40B4-BE49-F238E27FC236}">
                <a16:creationId xmlns:a16="http://schemas.microsoft.com/office/drawing/2014/main" id="{1190AA18-3C1F-41E1-8214-18D772830DB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F9C9825-2331-4006-8A71-1001D77E886C}"/>
              </a:ext>
            </a:extLst>
          </p:cNvPr>
          <p:cNvSpPr>
            <a:spLocks noGrp="1"/>
          </p:cNvSpPr>
          <p:nvPr>
            <p:ph type="sldNum" sz="quarter" idx="12"/>
          </p:nvPr>
        </p:nvSpPr>
        <p:spPr/>
        <p:txBody>
          <a:bodyPr/>
          <a:lstStyle/>
          <a:p>
            <a:fld id="{9A527680-59F3-4F99-99F6-1109100F1A9E}" type="slidenum">
              <a:rPr lang="en-CA" smtClean="0"/>
              <a:t>‹#›</a:t>
            </a:fld>
            <a:endParaRPr lang="en-CA"/>
          </a:p>
        </p:txBody>
      </p:sp>
    </p:spTree>
    <p:extLst>
      <p:ext uri="{BB962C8B-B14F-4D97-AF65-F5344CB8AC3E}">
        <p14:creationId xmlns:p14="http://schemas.microsoft.com/office/powerpoint/2010/main" val="1683978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B86937-8331-4E08-B71B-53502A94B0F2}"/>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563146A-4F9F-4ED5-9474-51A6BB949552}"/>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BF7475-757E-4DBE-8611-8F868110C32D}"/>
              </a:ext>
            </a:extLst>
          </p:cNvPr>
          <p:cNvSpPr>
            <a:spLocks noGrp="1"/>
          </p:cNvSpPr>
          <p:nvPr>
            <p:ph type="dt" sz="half" idx="10"/>
          </p:nvPr>
        </p:nvSpPr>
        <p:spPr/>
        <p:txBody>
          <a:bodyPr/>
          <a:lstStyle/>
          <a:p>
            <a:fld id="{16181BAD-9AA7-4F29-9ED8-6A2009AEE862}" type="datetimeFigureOut">
              <a:rPr lang="en-CA" smtClean="0"/>
              <a:t>2022-10-13</a:t>
            </a:fld>
            <a:endParaRPr lang="en-CA"/>
          </a:p>
        </p:txBody>
      </p:sp>
      <p:sp>
        <p:nvSpPr>
          <p:cNvPr id="5" name="Footer Placeholder 4">
            <a:extLst>
              <a:ext uri="{FF2B5EF4-FFF2-40B4-BE49-F238E27FC236}">
                <a16:creationId xmlns:a16="http://schemas.microsoft.com/office/drawing/2014/main" id="{40C3FD6C-6EFC-499F-ABE2-61769CF7B88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7643CF7-222A-4683-9B3C-C632124161AB}"/>
              </a:ext>
            </a:extLst>
          </p:cNvPr>
          <p:cNvSpPr>
            <a:spLocks noGrp="1"/>
          </p:cNvSpPr>
          <p:nvPr>
            <p:ph type="sldNum" sz="quarter" idx="12"/>
          </p:nvPr>
        </p:nvSpPr>
        <p:spPr/>
        <p:txBody>
          <a:bodyPr/>
          <a:lstStyle/>
          <a:p>
            <a:fld id="{9A527680-59F3-4F99-99F6-1109100F1A9E}" type="slidenum">
              <a:rPr lang="en-CA" smtClean="0"/>
              <a:t>‹#›</a:t>
            </a:fld>
            <a:endParaRPr lang="en-CA"/>
          </a:p>
        </p:txBody>
      </p:sp>
    </p:spTree>
    <p:extLst>
      <p:ext uri="{BB962C8B-B14F-4D97-AF65-F5344CB8AC3E}">
        <p14:creationId xmlns:p14="http://schemas.microsoft.com/office/powerpoint/2010/main" val="3985486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5E34F98-9B03-46B8-851E-9E46B434B320}" type="datetimeFigureOut">
              <a:rPr lang="en-CA" smtClean="0"/>
              <a:pPr/>
              <a:t>2022-10-13</a:t>
            </a:fld>
            <a:endParaRPr lang="en-C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AB9D8D-71F4-4FB2-B20D-D5E33E6FEDCF}"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3000" b="1" i="0" kern="1200" baseline="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eriod"/>
        <a:defRPr sz="2200" b="1" i="0" kern="1200" baseline="0">
          <a:solidFill>
            <a:schemeClr val="tx1"/>
          </a:solidFill>
          <a:latin typeface="+mn-lt"/>
          <a:ea typeface="+mn-ea"/>
          <a:cs typeface="+mn-cs"/>
        </a:defRPr>
      </a:lvl1pPr>
      <a:lvl2pPr marL="511175" indent="-163513"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58ACE-D2BE-4092-9D51-F3B8DF0CE92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1CD0F17-66E1-4E43-BDD0-6C7F3C8B6D5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194A720-3DE7-4533-8B45-88F774AB48E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181BAD-9AA7-4F29-9ED8-6A2009AEE862}" type="datetimeFigureOut">
              <a:rPr lang="en-CA" smtClean="0"/>
              <a:t>2022-10-13</a:t>
            </a:fld>
            <a:endParaRPr lang="en-CA"/>
          </a:p>
        </p:txBody>
      </p:sp>
      <p:sp>
        <p:nvSpPr>
          <p:cNvPr id="5" name="Footer Placeholder 4">
            <a:extLst>
              <a:ext uri="{FF2B5EF4-FFF2-40B4-BE49-F238E27FC236}">
                <a16:creationId xmlns:a16="http://schemas.microsoft.com/office/drawing/2014/main" id="{990BD9E4-38ED-4B30-B702-64BD88AB1CF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1837010-85FB-434E-8095-50BF2A91A99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A527680-59F3-4F99-99F6-1109100F1A9E}" type="slidenum">
              <a:rPr lang="en-CA" smtClean="0"/>
              <a:t>‹#›</a:t>
            </a:fld>
            <a:endParaRPr lang="en-CA"/>
          </a:p>
        </p:txBody>
      </p:sp>
    </p:spTree>
    <p:extLst>
      <p:ext uri="{BB962C8B-B14F-4D97-AF65-F5344CB8AC3E}">
        <p14:creationId xmlns:p14="http://schemas.microsoft.com/office/powerpoint/2010/main" val="1825180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bi.nlm.nih.gov/pubmed/21216800"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tspace.library.utoronto.ca/bitstream/1807/34926/1/Singh_Devita_201211_PhD_Thesis.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2N2kbfNyXw8"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pubmed/28219896" TargetMode="External"/><Relationship Id="rId2" Type="http://schemas.openxmlformats.org/officeDocument/2006/relationships/hyperlink" Target="https://www.amazon.ca/Connected-Surprising-Networks-Friends-Everything/dp/0316036137"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ncbi.nlm.nih.gov/pubmed/25873995"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ubmed/17195103"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8610600" cy="4895849"/>
          </a:xfrm>
        </p:spPr>
        <p:txBody>
          <a:bodyPr>
            <a:normAutofit/>
          </a:bodyPr>
          <a:lstStyle/>
          <a:p>
            <a:pPr>
              <a:spcAft>
                <a:spcPts val="600"/>
              </a:spcAft>
            </a:pPr>
            <a:r>
              <a:rPr lang="en-US" i="1" dirty="0"/>
              <a:t>Apologetics and the Medical Literature on SOGI</a:t>
            </a:r>
            <a:br>
              <a:rPr lang="en-CA" b="0" i="1" dirty="0"/>
            </a:br>
            <a:r>
              <a:rPr lang="en-CA" sz="2800" b="0" dirty="0"/>
              <a:t>Sexual Orientation, Gender Identity, and Children</a:t>
            </a:r>
            <a:br>
              <a:rPr lang="en-CA" b="0" i="1" dirty="0"/>
            </a:br>
            <a:r>
              <a:rPr lang="en-CA" sz="2400" b="0" dirty="0"/>
              <a:t>Presentation by Paul Dirks </a:t>
            </a:r>
            <a:br>
              <a:rPr lang="en-CA" sz="2400" b="0" dirty="0"/>
            </a:br>
            <a:br>
              <a:rPr lang="en-CA" sz="2400" b="0" dirty="0"/>
            </a:br>
            <a:br>
              <a:rPr lang="en-CA" sz="2400" b="0" dirty="0"/>
            </a:br>
            <a:r>
              <a:rPr lang="en-CA" sz="2400" b="0" dirty="0"/>
              <a:t>Twitter: @pauldirks</a:t>
            </a:r>
            <a:br>
              <a:rPr lang="en-CA" sz="2400" b="0" dirty="0"/>
            </a:br>
            <a:r>
              <a:rPr lang="en-CA" sz="2400" b="0" dirty="0"/>
              <a:t>Read over 700 peer-reviewed research articles on sex and gender</a:t>
            </a:r>
            <a:br>
              <a:rPr lang="en-CA" sz="2400" b="0" dirty="0"/>
            </a:br>
            <a:r>
              <a:rPr lang="en-CA" sz="2400" b="0" dirty="0"/>
              <a:t>Pastor, Father of five.</a:t>
            </a:r>
            <a:br>
              <a:rPr lang="en-CA" sz="2400" b="0" dirty="0"/>
            </a:br>
            <a:br>
              <a:rPr lang="en-CA" sz="2400" b="0" dirty="0"/>
            </a:br>
            <a:r>
              <a:rPr lang="en-CA" sz="2400" b="0" dirty="0"/>
              <a:t>I love and appreciate LGBT persons</a:t>
            </a:r>
            <a:br>
              <a:rPr lang="en-CA" sz="2400" b="0" dirty="0"/>
            </a:br>
            <a:r>
              <a:rPr lang="en-CA" sz="2400" b="0" dirty="0"/>
              <a:t>I have personally read every study I cite in the presentation.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42610A-5CF7-4291-BB74-046ED5A7E736}"/>
              </a:ext>
            </a:extLst>
          </p:cNvPr>
          <p:cNvSpPr>
            <a:spLocks noGrp="1"/>
          </p:cNvSpPr>
          <p:nvPr>
            <p:ph type="body" idx="1"/>
          </p:nvPr>
        </p:nvSpPr>
        <p:spPr>
          <a:xfrm>
            <a:off x="332509" y="285751"/>
            <a:ext cx="7913419" cy="4857750"/>
          </a:xfrm>
        </p:spPr>
        <p:txBody>
          <a:bodyPr>
            <a:normAutofit/>
          </a:bodyPr>
          <a:lstStyle/>
          <a:p>
            <a:pPr marL="0" indent="0">
              <a:buNone/>
            </a:pPr>
            <a:r>
              <a:rPr lang="en-CA" sz="2400" dirty="0"/>
              <a:t>Schools-GSA</a:t>
            </a:r>
          </a:p>
          <a:p>
            <a:pPr marL="0" indent="0">
              <a:buNone/>
            </a:pPr>
            <a:r>
              <a:rPr lang="en-CA" sz="2400" dirty="0"/>
              <a:t>Goodenow, 2016 (Massachusetts)</a:t>
            </a:r>
          </a:p>
          <a:p>
            <a:pPr lvl="1"/>
            <a:r>
              <a:rPr lang="en-CA" sz="2400" dirty="0"/>
              <a:t>LGBT youth more than doubled in 12 years, from 3% to 6.3%, especially girls (3.7% to 8.2%). </a:t>
            </a:r>
          </a:p>
          <a:p>
            <a:pPr lvl="1"/>
            <a:r>
              <a:rPr lang="en-CA" sz="2400" dirty="0"/>
              <a:t>Almost all groups reported better outcomes, however "Equally, if not more, troubling is our finding that, despite some widespread improvements in the social situation of sexual minorities and despite the specific reductions in school violence observed here, </a:t>
            </a:r>
            <a:r>
              <a:rPr lang="en-CA" sz="2400" i="1" dirty="0"/>
              <a:t>sexual orientation disparities remain largely unchanged</a:t>
            </a:r>
            <a:r>
              <a:rPr lang="en-CA" sz="2400" dirty="0"/>
              <a:t>." </a:t>
            </a:r>
          </a:p>
          <a:p>
            <a:pPr lvl="1"/>
            <a:r>
              <a:rPr lang="en-CA" sz="2400" dirty="0"/>
              <a:t>In fact, for the largest group (bisexual females) they got worse relative to heterosexual females. </a:t>
            </a:r>
          </a:p>
          <a:p>
            <a:pPr marL="0" indent="0">
              <a:buNone/>
            </a:pPr>
            <a:endParaRPr lang="en-CA" dirty="0"/>
          </a:p>
          <a:p>
            <a:endParaRPr lang="en-CA" dirty="0"/>
          </a:p>
          <a:p>
            <a:pPr lvl="0"/>
            <a:endParaRPr lang="en-CA" dirty="0"/>
          </a:p>
        </p:txBody>
      </p:sp>
    </p:spTree>
    <p:extLst>
      <p:ext uri="{BB962C8B-B14F-4D97-AF65-F5344CB8AC3E}">
        <p14:creationId xmlns:p14="http://schemas.microsoft.com/office/powerpoint/2010/main" val="399522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1314449"/>
          </a:xfrm>
        </p:spPr>
        <p:txBody>
          <a:bodyPr>
            <a:normAutofit fontScale="90000"/>
          </a:bodyPr>
          <a:lstStyle/>
          <a:p>
            <a:r>
              <a:rPr lang="en-CA" dirty="0"/>
              <a:t>What percentage of the population is Transgender?</a:t>
            </a:r>
          </a:p>
        </p:txBody>
      </p:sp>
      <p:sp>
        <p:nvSpPr>
          <p:cNvPr id="5" name="Subtitle 4"/>
          <p:cNvSpPr>
            <a:spLocks noGrp="1"/>
          </p:cNvSpPr>
          <p:nvPr>
            <p:ph type="subTitle" idx="1"/>
          </p:nvPr>
        </p:nvSpPr>
        <p:spPr>
          <a:xfrm>
            <a:off x="3886200" y="133350"/>
            <a:ext cx="5029200" cy="5010150"/>
          </a:xfrm>
        </p:spPr>
        <p:txBody>
          <a:bodyPr>
            <a:normAutofit/>
          </a:bodyPr>
          <a:lstStyle/>
          <a:p>
            <a:r>
              <a:rPr lang="en-CA" sz="2400" b="0" dirty="0">
                <a:solidFill>
                  <a:schemeClr val="tx1"/>
                </a:solidFill>
              </a:rPr>
              <a:t>The answer is dependent on how one asks the question. “Are you transgender” is answered in the affirmative by 0.6% of the population in Flores, 2016, for The Williams Institute. </a:t>
            </a:r>
          </a:p>
          <a:p>
            <a:endParaRPr lang="en-CA" sz="2400" b="0" dirty="0">
              <a:solidFill>
                <a:schemeClr val="tx1"/>
              </a:solidFill>
            </a:endParaRPr>
          </a:p>
          <a:p>
            <a:r>
              <a:rPr lang="en-CA" sz="2400" b="0" dirty="0">
                <a:solidFill>
                  <a:schemeClr val="tx1"/>
                </a:solidFill>
              </a:rPr>
              <a:t>Rates of adolescents who claim to be neither strictly male or female can be </a:t>
            </a:r>
            <a:r>
              <a:rPr lang="en-CA" sz="2400" b="0" i="1" dirty="0">
                <a:solidFill>
                  <a:schemeClr val="tx1"/>
                </a:solidFill>
              </a:rPr>
              <a:t>much</a:t>
            </a:r>
            <a:r>
              <a:rPr lang="en-CA" sz="2400" b="0" dirty="0">
                <a:solidFill>
                  <a:schemeClr val="tx1"/>
                </a:solidFill>
              </a:rPr>
              <a:t> higher, as high as 3% in some places.</a:t>
            </a:r>
            <a:endParaRPr lang="en-US" sz="2400" b="0" dirty="0">
              <a:solidFill>
                <a:schemeClr val="tx1"/>
              </a:solidFill>
            </a:endParaRPr>
          </a:p>
          <a:p>
            <a:endParaRPr lang="en-US" sz="2800" b="0" dirty="0">
              <a:solidFill>
                <a:schemeClr val="tx1"/>
              </a:solidFill>
            </a:endParaRPr>
          </a:p>
        </p:txBody>
      </p:sp>
    </p:spTree>
    <p:extLst>
      <p:ext uri="{BB962C8B-B14F-4D97-AF65-F5344CB8AC3E}">
        <p14:creationId xmlns:p14="http://schemas.microsoft.com/office/powerpoint/2010/main" val="3086311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07ED0B2-8012-492E-9036-547D91F49149}"/>
              </a:ext>
            </a:extLst>
          </p:cNvPr>
          <p:cNvGraphicFramePr/>
          <p:nvPr>
            <p:extLst>
              <p:ext uri="{D42A27DB-BD31-4B8C-83A1-F6EECF244321}">
                <p14:modId xmlns:p14="http://schemas.microsoft.com/office/powerpoint/2010/main" val="1475691410"/>
              </p:ext>
            </p:extLst>
          </p:nvPr>
        </p:nvGraphicFramePr>
        <p:xfrm>
          <a:off x="121666" y="590549"/>
          <a:ext cx="9028596"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D6B3E59A-401C-4A33-BCCD-E252843DA15E}"/>
              </a:ext>
            </a:extLst>
          </p:cNvPr>
          <p:cNvSpPr/>
          <p:nvPr/>
        </p:nvSpPr>
        <p:spPr>
          <a:xfrm>
            <a:off x="-1" y="0"/>
            <a:ext cx="9130147" cy="461665"/>
          </a:xfrm>
          <a:prstGeom prst="rect">
            <a:avLst/>
          </a:prstGeom>
          <a:solidFill>
            <a:schemeClr val="tx1"/>
          </a:solidFill>
        </p:spPr>
        <p:txBody>
          <a:bodyPr wrap="square">
            <a:spAutoFit/>
          </a:bodyPr>
          <a:lstStyle/>
          <a:p>
            <a:pPr algn="ctr" defTabSz="685800">
              <a:spcAft>
                <a:spcPts val="750"/>
              </a:spcAft>
            </a:pPr>
            <a:r>
              <a:rPr lang="en-CA" sz="2400" b="1" dirty="0">
                <a:solidFill>
                  <a:schemeClr val="bg1"/>
                </a:solidFill>
                <a:latin typeface="Cambria" panose="02040503050406030204" pitchFamily="18" charset="0"/>
              </a:rPr>
              <a:t>The Transition Conveyer Belt</a:t>
            </a:r>
          </a:p>
        </p:txBody>
      </p:sp>
      <p:sp>
        <p:nvSpPr>
          <p:cNvPr id="5" name="TextBox 4">
            <a:extLst>
              <a:ext uri="{FF2B5EF4-FFF2-40B4-BE49-F238E27FC236}">
                <a16:creationId xmlns:a16="http://schemas.microsoft.com/office/drawing/2014/main" id="{407BAEB0-D164-42AA-9EFE-A9B90377D14D}"/>
              </a:ext>
            </a:extLst>
          </p:cNvPr>
          <p:cNvSpPr txBox="1"/>
          <p:nvPr/>
        </p:nvSpPr>
        <p:spPr>
          <a:xfrm>
            <a:off x="121867" y="960736"/>
            <a:ext cx="505267" cy="415498"/>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defTabSz="685800"/>
            <a:r>
              <a:rPr lang="en-CA" sz="2100" b="1" dirty="0">
                <a:solidFill>
                  <a:prstClr val="black"/>
                </a:solidFill>
                <a:latin typeface="Cambria" panose="02040503050406030204" pitchFamily="18" charset="0"/>
              </a:rPr>
              <a:t>3+</a:t>
            </a:r>
          </a:p>
        </p:txBody>
      </p:sp>
      <p:sp>
        <p:nvSpPr>
          <p:cNvPr id="8" name="TextBox 7">
            <a:extLst>
              <a:ext uri="{FF2B5EF4-FFF2-40B4-BE49-F238E27FC236}">
                <a16:creationId xmlns:a16="http://schemas.microsoft.com/office/drawing/2014/main" id="{9F4DBCCE-40A4-4D75-B0FB-1E54022A615A}"/>
              </a:ext>
            </a:extLst>
          </p:cNvPr>
          <p:cNvSpPr txBox="1"/>
          <p:nvPr/>
        </p:nvSpPr>
        <p:spPr>
          <a:xfrm>
            <a:off x="201816" y="1991445"/>
            <a:ext cx="505267" cy="415498"/>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defTabSz="685800"/>
            <a:r>
              <a:rPr lang="en-CA" sz="2100" b="1" dirty="0">
                <a:solidFill>
                  <a:prstClr val="black"/>
                </a:solidFill>
                <a:latin typeface="Cambria" panose="02040503050406030204" pitchFamily="18" charset="0"/>
              </a:rPr>
              <a:t>9+</a:t>
            </a:r>
          </a:p>
        </p:txBody>
      </p:sp>
      <p:sp>
        <p:nvSpPr>
          <p:cNvPr id="9" name="TextBox 8">
            <a:extLst>
              <a:ext uri="{FF2B5EF4-FFF2-40B4-BE49-F238E27FC236}">
                <a16:creationId xmlns:a16="http://schemas.microsoft.com/office/drawing/2014/main" id="{0A3CE196-3CB7-4A52-B1B2-F5F22FA4421E}"/>
              </a:ext>
            </a:extLst>
          </p:cNvPr>
          <p:cNvSpPr txBox="1"/>
          <p:nvPr/>
        </p:nvSpPr>
        <p:spPr>
          <a:xfrm>
            <a:off x="121666" y="3003364"/>
            <a:ext cx="665567" cy="415498"/>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defTabSz="685800"/>
            <a:r>
              <a:rPr lang="en-CA" sz="2100" b="1" dirty="0">
                <a:solidFill>
                  <a:prstClr val="black"/>
                </a:solidFill>
                <a:latin typeface="Cambria" panose="02040503050406030204" pitchFamily="18" charset="0"/>
              </a:rPr>
              <a:t>12+</a:t>
            </a:r>
          </a:p>
        </p:txBody>
      </p:sp>
      <p:sp>
        <p:nvSpPr>
          <p:cNvPr id="11" name="TextBox 10">
            <a:extLst>
              <a:ext uri="{FF2B5EF4-FFF2-40B4-BE49-F238E27FC236}">
                <a16:creationId xmlns:a16="http://schemas.microsoft.com/office/drawing/2014/main" id="{605BF588-2C70-4E2F-B76C-6EC4D467D35B}"/>
              </a:ext>
            </a:extLst>
          </p:cNvPr>
          <p:cNvSpPr txBox="1"/>
          <p:nvPr/>
        </p:nvSpPr>
        <p:spPr>
          <a:xfrm>
            <a:off x="121666" y="4015284"/>
            <a:ext cx="665567" cy="415498"/>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defTabSz="685800"/>
            <a:r>
              <a:rPr lang="en-CA" sz="2100" b="1" dirty="0">
                <a:solidFill>
                  <a:prstClr val="black"/>
                </a:solidFill>
                <a:latin typeface="Cambria" panose="02040503050406030204" pitchFamily="18" charset="0"/>
              </a:rPr>
              <a:t>13+</a:t>
            </a:r>
          </a:p>
        </p:txBody>
      </p:sp>
    </p:spTree>
    <p:extLst>
      <p:ext uri="{BB962C8B-B14F-4D97-AF65-F5344CB8AC3E}">
        <p14:creationId xmlns:p14="http://schemas.microsoft.com/office/powerpoint/2010/main" val="1421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1276350"/>
            <a:ext cx="8610600" cy="3867150"/>
          </a:xfrm>
        </p:spPr>
        <p:txBody>
          <a:bodyPr>
            <a:normAutofit/>
          </a:bodyPr>
          <a:lstStyle/>
          <a:p>
            <a:pPr marL="514350" indent="-514350" algn="l">
              <a:buFont typeface="+mj-lt"/>
              <a:buAutoNum type="arabicPeriod"/>
            </a:pPr>
            <a:r>
              <a:rPr lang="en-US" sz="2600" dirty="0">
                <a:solidFill>
                  <a:schemeClr val="tx1"/>
                </a:solidFill>
              </a:rPr>
              <a:t>Gender Dysphoria Goes Away (“desistence”)</a:t>
            </a:r>
          </a:p>
          <a:p>
            <a:pPr marL="514350" indent="-514350" algn="l">
              <a:buFont typeface="+mj-lt"/>
              <a:buAutoNum type="arabicPeriod"/>
            </a:pPr>
            <a:r>
              <a:rPr lang="en-US" sz="2600" dirty="0">
                <a:solidFill>
                  <a:schemeClr val="tx1"/>
                </a:solidFill>
              </a:rPr>
              <a:t>Long-Term Outcomes are Very Poor</a:t>
            </a:r>
          </a:p>
          <a:p>
            <a:pPr marL="514350" indent="-514350" algn="l">
              <a:buFont typeface="+mj-lt"/>
              <a:buAutoNum type="arabicPeriod"/>
            </a:pPr>
            <a:r>
              <a:rPr lang="en-US" sz="2600" dirty="0">
                <a:solidFill>
                  <a:schemeClr val="tx1"/>
                </a:solidFill>
              </a:rPr>
              <a:t>Gender Dysphoria and Non-Conformity are Socially Contagious</a:t>
            </a:r>
            <a:endParaRPr lang="en-US" sz="2400" dirty="0">
              <a:solidFill>
                <a:schemeClr val="tx1"/>
              </a:solidFill>
            </a:endParaRPr>
          </a:p>
          <a:p>
            <a:pPr marL="457200" indent="-457200" algn="l"/>
            <a:endParaRPr lang="en-US" sz="2400" b="0" dirty="0">
              <a:solidFill>
                <a:schemeClr val="tx1"/>
              </a:solidFill>
            </a:endParaRPr>
          </a:p>
          <a:p>
            <a:pPr algn="l"/>
            <a:endParaRPr lang="en-US" sz="2400" b="0" dirty="0">
              <a:solidFill>
                <a:schemeClr val="tx1"/>
              </a:solidFill>
            </a:endParaRPr>
          </a:p>
        </p:txBody>
      </p:sp>
      <p:sp>
        <p:nvSpPr>
          <p:cNvPr id="6" name="Title 3">
            <a:extLst>
              <a:ext uri="{FF2B5EF4-FFF2-40B4-BE49-F238E27FC236}">
                <a16:creationId xmlns:a16="http://schemas.microsoft.com/office/drawing/2014/main" id="{C2DDCB36-FB42-437E-BF3D-9DA8A8EF97E9}"/>
              </a:ext>
            </a:extLst>
          </p:cNvPr>
          <p:cNvSpPr txBox="1">
            <a:spLocks/>
          </p:cNvSpPr>
          <p:nvPr/>
        </p:nvSpPr>
        <p:spPr>
          <a:xfrm>
            <a:off x="304800" y="114301"/>
            <a:ext cx="8458200" cy="93344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800" dirty="0"/>
              <a:t>Three Reasons the Transgender Trend and Narrative is Dangerous and Not Evidence-Based</a:t>
            </a:r>
          </a:p>
        </p:txBody>
      </p:sp>
    </p:spTree>
    <p:extLst>
      <p:ext uri="{BB962C8B-B14F-4D97-AF65-F5344CB8AC3E}">
        <p14:creationId xmlns:p14="http://schemas.microsoft.com/office/powerpoint/2010/main" val="106027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1619249"/>
          </a:xfrm>
        </p:spPr>
        <p:txBody>
          <a:bodyPr>
            <a:normAutofit/>
          </a:bodyPr>
          <a:lstStyle/>
          <a:p>
            <a:r>
              <a:rPr lang="en-CA" dirty="0"/>
              <a:t>Desistence of Gender Dysphoria</a:t>
            </a:r>
          </a:p>
        </p:txBody>
      </p:sp>
      <p:sp>
        <p:nvSpPr>
          <p:cNvPr id="5" name="Subtitle 4"/>
          <p:cNvSpPr>
            <a:spLocks noGrp="1"/>
          </p:cNvSpPr>
          <p:nvPr>
            <p:ph type="subTitle" idx="1"/>
          </p:nvPr>
        </p:nvSpPr>
        <p:spPr>
          <a:xfrm>
            <a:off x="3886200" y="133350"/>
            <a:ext cx="5029200" cy="5010150"/>
          </a:xfrm>
        </p:spPr>
        <p:txBody>
          <a:bodyPr>
            <a:normAutofit/>
          </a:bodyPr>
          <a:lstStyle/>
          <a:p>
            <a:pPr algn="l"/>
            <a:r>
              <a:rPr lang="en-US" sz="2400" b="0" dirty="0">
                <a:solidFill>
                  <a:schemeClr val="tx1"/>
                </a:solidFill>
              </a:rPr>
              <a:t>Vast majority of gender-disordered children will desist in their dysphoria after adolescence. </a:t>
            </a:r>
          </a:p>
          <a:p>
            <a:pPr algn="l"/>
            <a:r>
              <a:rPr lang="en-US" sz="2400" b="0" dirty="0" err="1">
                <a:solidFill>
                  <a:schemeClr val="tx1"/>
                </a:solidFill>
                <a:hlinkClick r:id="rId2"/>
              </a:rPr>
              <a:t>Steensma</a:t>
            </a:r>
            <a:r>
              <a:rPr lang="en-US" sz="2400" b="0" dirty="0">
                <a:solidFill>
                  <a:schemeClr val="tx1"/>
                </a:solidFill>
                <a:hlinkClick r:id="rId2"/>
              </a:rPr>
              <a:t>, 2011, </a:t>
            </a:r>
            <a:r>
              <a:rPr lang="en-US" sz="2400" b="0" i="1" dirty="0">
                <a:solidFill>
                  <a:schemeClr val="tx1"/>
                </a:solidFill>
                <a:hlinkClick r:id="rId2"/>
              </a:rPr>
              <a:t>Desisting and Persisting</a:t>
            </a:r>
            <a:r>
              <a:rPr lang="en-US" sz="2400" b="0" dirty="0">
                <a:solidFill>
                  <a:schemeClr val="tx1"/>
                </a:solidFill>
              </a:rPr>
              <a:t>, </a:t>
            </a:r>
          </a:p>
          <a:p>
            <a:pPr lvl="1" algn="l"/>
            <a:r>
              <a:rPr lang="en-US" sz="2400" b="0" dirty="0">
                <a:solidFill>
                  <a:schemeClr val="tx1"/>
                </a:solidFill>
              </a:rPr>
              <a:t>“Although the persistence rates differed between the various studies (2% to 27%), the results unequivocally showed that the gender dysphoria remitted after puberty in the vast majority of children.”</a:t>
            </a:r>
            <a:endParaRPr lang="en-US" sz="2800" b="0" dirty="0">
              <a:solidFill>
                <a:schemeClr val="tx1"/>
              </a:solidFill>
            </a:endParaRPr>
          </a:p>
        </p:txBody>
      </p:sp>
    </p:spTree>
    <p:extLst>
      <p:ext uri="{BB962C8B-B14F-4D97-AF65-F5344CB8AC3E}">
        <p14:creationId xmlns:p14="http://schemas.microsoft.com/office/powerpoint/2010/main" val="2559128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1619249"/>
          </a:xfrm>
        </p:spPr>
        <p:txBody>
          <a:bodyPr>
            <a:normAutofit/>
          </a:bodyPr>
          <a:lstStyle/>
          <a:p>
            <a:r>
              <a:rPr lang="en-CA" dirty="0"/>
              <a:t>Desistence of Gender Dysphoria</a:t>
            </a:r>
          </a:p>
        </p:txBody>
      </p:sp>
      <p:sp>
        <p:nvSpPr>
          <p:cNvPr id="5" name="Subtitle 4"/>
          <p:cNvSpPr>
            <a:spLocks noGrp="1"/>
          </p:cNvSpPr>
          <p:nvPr>
            <p:ph type="subTitle" idx="1"/>
          </p:nvPr>
        </p:nvSpPr>
        <p:spPr>
          <a:xfrm>
            <a:off x="3886200" y="133350"/>
            <a:ext cx="5029200" cy="5010150"/>
          </a:xfrm>
        </p:spPr>
        <p:txBody>
          <a:bodyPr>
            <a:normAutofit/>
          </a:bodyPr>
          <a:lstStyle/>
          <a:p>
            <a:pPr algn="l"/>
            <a:r>
              <a:rPr lang="en-US" sz="2400" b="0" dirty="0">
                <a:solidFill>
                  <a:schemeClr val="tx1"/>
                </a:solidFill>
              </a:rPr>
              <a:t>One of the best studies is by Canadian doctor </a:t>
            </a:r>
            <a:r>
              <a:rPr lang="en-US" sz="2400" b="0" dirty="0" err="1">
                <a:solidFill>
                  <a:schemeClr val="tx1"/>
                </a:solidFill>
                <a:hlinkClick r:id="rId2"/>
              </a:rPr>
              <a:t>Devita</a:t>
            </a:r>
            <a:r>
              <a:rPr lang="en-US" sz="2400" b="0" dirty="0">
                <a:solidFill>
                  <a:schemeClr val="tx1"/>
                </a:solidFill>
                <a:hlinkClick r:id="rId2"/>
              </a:rPr>
              <a:t> Singh, 2012</a:t>
            </a:r>
            <a:r>
              <a:rPr lang="en-US" sz="2400" b="0" dirty="0">
                <a:solidFill>
                  <a:schemeClr val="tx1"/>
                </a:solidFill>
              </a:rPr>
              <a:t>.* </a:t>
            </a:r>
          </a:p>
          <a:p>
            <a:pPr lvl="1" algn="l"/>
            <a:r>
              <a:rPr lang="en-US" sz="2400" b="0" dirty="0">
                <a:solidFill>
                  <a:schemeClr val="tx1"/>
                </a:solidFill>
              </a:rPr>
              <a:t>“Of the 88 participants [all natal males] who met the full diagnostic criteria for GID in childhood, 12 (13.6%) were gender dysphoric at follow-up and the remaining 76 (86.4%) were no longer gender dysphoric.”</a:t>
            </a:r>
          </a:p>
          <a:p>
            <a:pPr algn="l"/>
            <a:endParaRPr lang="en-US" sz="2400" b="0" dirty="0">
              <a:solidFill>
                <a:schemeClr val="tx1"/>
              </a:solidFill>
            </a:endParaRPr>
          </a:p>
          <a:p>
            <a:pPr marL="457200" indent="-457200" algn="l"/>
            <a:r>
              <a:rPr lang="en-US" sz="1400" dirty="0">
                <a:solidFill>
                  <a:schemeClr val="tx1"/>
                </a:solidFill>
              </a:rPr>
              <a:t>*this study is unpublished, but is cited by </a:t>
            </a:r>
            <a:r>
              <a:rPr lang="en-US" sz="1400" dirty="0" err="1">
                <a:solidFill>
                  <a:schemeClr val="tx1"/>
                </a:solidFill>
              </a:rPr>
              <a:t>Steensma</a:t>
            </a:r>
            <a:r>
              <a:rPr lang="en-US" sz="1400" dirty="0">
                <a:solidFill>
                  <a:schemeClr val="tx1"/>
                </a:solidFill>
              </a:rPr>
              <a:t> in 2013.</a:t>
            </a:r>
            <a:endParaRPr lang="en-US" sz="2400" b="0" dirty="0">
              <a:solidFill>
                <a:schemeClr val="tx1"/>
              </a:solidFill>
            </a:endParaRPr>
          </a:p>
        </p:txBody>
      </p:sp>
    </p:spTree>
    <p:extLst>
      <p:ext uri="{BB962C8B-B14F-4D97-AF65-F5344CB8AC3E}">
        <p14:creationId xmlns:p14="http://schemas.microsoft.com/office/powerpoint/2010/main" val="300266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1619249"/>
          </a:xfrm>
        </p:spPr>
        <p:txBody>
          <a:bodyPr>
            <a:normAutofit/>
          </a:bodyPr>
          <a:lstStyle/>
          <a:p>
            <a:r>
              <a:rPr lang="en-CA" dirty="0"/>
              <a:t>Desistence of Gender Dysphoria</a:t>
            </a:r>
          </a:p>
        </p:txBody>
      </p:sp>
      <p:sp>
        <p:nvSpPr>
          <p:cNvPr id="5" name="Subtitle 4"/>
          <p:cNvSpPr>
            <a:spLocks noGrp="1"/>
          </p:cNvSpPr>
          <p:nvPr>
            <p:ph type="subTitle" idx="1"/>
          </p:nvPr>
        </p:nvSpPr>
        <p:spPr>
          <a:xfrm>
            <a:off x="3886200" y="133350"/>
            <a:ext cx="5029200" cy="5010150"/>
          </a:xfrm>
        </p:spPr>
        <p:txBody>
          <a:bodyPr>
            <a:normAutofit/>
          </a:bodyPr>
          <a:lstStyle/>
          <a:p>
            <a:pPr algn="l"/>
            <a:r>
              <a:rPr lang="en-US" sz="2400" b="0" dirty="0">
                <a:solidFill>
                  <a:schemeClr val="tx1"/>
                </a:solidFill>
              </a:rPr>
              <a:t>In </a:t>
            </a:r>
            <a:r>
              <a:rPr lang="en-US" sz="2400" b="0" dirty="0" err="1">
                <a:solidFill>
                  <a:schemeClr val="tx1"/>
                </a:solidFill>
              </a:rPr>
              <a:t>Steensma</a:t>
            </a:r>
            <a:r>
              <a:rPr lang="en-US" sz="2400" b="0" dirty="0">
                <a:solidFill>
                  <a:schemeClr val="tx1"/>
                </a:solidFill>
              </a:rPr>
              <a:t> 2013, the only study which had social transition as a variable, 74% of those who had not socially transitioned desisted in their gender dysphoria. Only 35% of those who had any social transition desisted.</a:t>
            </a:r>
          </a:p>
          <a:p>
            <a:pPr algn="l"/>
            <a:endParaRPr lang="en-US" sz="2400" b="0" dirty="0">
              <a:solidFill>
                <a:schemeClr val="tx1"/>
              </a:solidFill>
            </a:endParaRPr>
          </a:p>
          <a:p>
            <a:pPr algn="l"/>
            <a:r>
              <a:rPr lang="en-US" sz="2400" b="0" dirty="0">
                <a:solidFill>
                  <a:schemeClr val="tx1"/>
                </a:solidFill>
              </a:rPr>
              <a:t>For my full video overview of the studies on desistence of GD: </a:t>
            </a:r>
            <a:r>
              <a:rPr lang="en-US" sz="2400" b="0" dirty="0">
                <a:solidFill>
                  <a:schemeClr val="tx1"/>
                </a:solidFill>
                <a:hlinkClick r:id="rId2"/>
              </a:rPr>
              <a:t>https://youtu.be/2N2kbfNyXw8</a:t>
            </a:r>
            <a:endParaRPr lang="en-US" sz="2400" b="0" dirty="0">
              <a:solidFill>
                <a:schemeClr val="tx1"/>
              </a:solidFill>
            </a:endParaRPr>
          </a:p>
          <a:p>
            <a:pPr algn="l"/>
            <a:r>
              <a:rPr lang="en-US" sz="2400" b="0" dirty="0">
                <a:solidFill>
                  <a:schemeClr val="tx1"/>
                </a:solidFill>
              </a:rPr>
              <a:t> </a:t>
            </a:r>
          </a:p>
        </p:txBody>
      </p:sp>
    </p:spTree>
    <p:extLst>
      <p:ext uri="{BB962C8B-B14F-4D97-AF65-F5344CB8AC3E}">
        <p14:creationId xmlns:p14="http://schemas.microsoft.com/office/powerpoint/2010/main" val="3599794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1314449"/>
          </a:xfrm>
        </p:spPr>
        <p:txBody>
          <a:bodyPr>
            <a:normAutofit/>
          </a:bodyPr>
          <a:lstStyle/>
          <a:p>
            <a:r>
              <a:rPr lang="en-CA" dirty="0"/>
              <a:t>Poor Outcomes for Transition</a:t>
            </a:r>
          </a:p>
        </p:txBody>
      </p:sp>
      <p:sp>
        <p:nvSpPr>
          <p:cNvPr id="5" name="Subtitle 4"/>
          <p:cNvSpPr>
            <a:spLocks noGrp="1"/>
          </p:cNvSpPr>
          <p:nvPr>
            <p:ph type="subTitle" idx="1"/>
          </p:nvPr>
        </p:nvSpPr>
        <p:spPr>
          <a:xfrm>
            <a:off x="3429000" y="133350"/>
            <a:ext cx="5486400" cy="5010150"/>
          </a:xfrm>
        </p:spPr>
        <p:txBody>
          <a:bodyPr>
            <a:normAutofit/>
          </a:bodyPr>
          <a:lstStyle/>
          <a:p>
            <a:pPr algn="l"/>
            <a:r>
              <a:rPr lang="en-CA" sz="2400" b="0" dirty="0">
                <a:solidFill>
                  <a:schemeClr val="tx1"/>
                </a:solidFill>
              </a:rPr>
              <a:t>Due to the newness of studies on gender dysphoria and transition, and the low number of patients, studies on outcomes are still in their infancy.</a:t>
            </a:r>
          </a:p>
          <a:p>
            <a:pPr algn="l"/>
            <a:endParaRPr lang="en-CA" sz="2400" b="0" dirty="0">
              <a:solidFill>
                <a:schemeClr val="tx1"/>
              </a:solidFill>
            </a:endParaRPr>
          </a:p>
          <a:p>
            <a:pPr algn="l"/>
            <a:r>
              <a:rPr lang="en-CA" sz="2400" b="0" dirty="0">
                <a:solidFill>
                  <a:schemeClr val="tx1"/>
                </a:solidFill>
              </a:rPr>
              <a:t>Although some studies show good outcomes for transitioned individuals, generally, longer-term studies (&gt; 10 yrs.) show vastly worse outcomes than short-term ones (&lt; 10 yrs.) (</a:t>
            </a:r>
            <a:r>
              <a:rPr lang="en-CA" sz="2400" b="0" dirty="0" err="1">
                <a:solidFill>
                  <a:schemeClr val="tx1"/>
                </a:solidFill>
              </a:rPr>
              <a:t>eg</a:t>
            </a:r>
            <a:r>
              <a:rPr lang="en-CA" sz="2400" b="0" dirty="0">
                <a:solidFill>
                  <a:schemeClr val="tx1"/>
                </a:solidFill>
              </a:rPr>
              <a:t>. Simonsen 2016, </a:t>
            </a:r>
            <a:r>
              <a:rPr lang="en-CA" sz="2400" b="0" dirty="0" err="1">
                <a:solidFill>
                  <a:schemeClr val="tx1"/>
                </a:solidFill>
              </a:rPr>
              <a:t>Dhejne</a:t>
            </a:r>
            <a:r>
              <a:rPr lang="en-CA" sz="2400" b="0" dirty="0">
                <a:solidFill>
                  <a:schemeClr val="tx1"/>
                </a:solidFill>
              </a:rPr>
              <a:t> 2012, Kuhn 2009, </a:t>
            </a:r>
            <a:r>
              <a:rPr lang="en-CA" sz="2400" b="0" dirty="0" err="1">
                <a:solidFill>
                  <a:schemeClr val="tx1"/>
                </a:solidFill>
              </a:rPr>
              <a:t>Asscheman</a:t>
            </a:r>
            <a:r>
              <a:rPr lang="en-CA" sz="2400" b="0" dirty="0">
                <a:solidFill>
                  <a:schemeClr val="tx1"/>
                </a:solidFill>
              </a:rPr>
              <a:t> 2011)</a:t>
            </a:r>
            <a:endParaRPr lang="en-US" sz="2400" b="0" dirty="0">
              <a:solidFill>
                <a:schemeClr val="tx1"/>
              </a:solidFill>
            </a:endParaRPr>
          </a:p>
          <a:p>
            <a:pPr algn="l"/>
            <a:endParaRPr lang="en-US" sz="1400" b="0" dirty="0">
              <a:solidFill>
                <a:schemeClr val="tx1"/>
              </a:solidFill>
            </a:endParaRPr>
          </a:p>
        </p:txBody>
      </p:sp>
    </p:spTree>
    <p:extLst>
      <p:ext uri="{BB962C8B-B14F-4D97-AF65-F5344CB8AC3E}">
        <p14:creationId xmlns:p14="http://schemas.microsoft.com/office/powerpoint/2010/main" val="3014290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1314449"/>
          </a:xfrm>
        </p:spPr>
        <p:txBody>
          <a:bodyPr>
            <a:normAutofit/>
          </a:bodyPr>
          <a:lstStyle/>
          <a:p>
            <a:r>
              <a:rPr lang="en-CA" dirty="0"/>
              <a:t>Poor Outcomes for Transition</a:t>
            </a:r>
          </a:p>
        </p:txBody>
      </p:sp>
      <p:sp>
        <p:nvSpPr>
          <p:cNvPr id="5" name="Subtitle 4"/>
          <p:cNvSpPr>
            <a:spLocks noGrp="1"/>
          </p:cNvSpPr>
          <p:nvPr>
            <p:ph type="subTitle" idx="1"/>
          </p:nvPr>
        </p:nvSpPr>
        <p:spPr>
          <a:xfrm>
            <a:off x="3429000" y="285750"/>
            <a:ext cx="5486400" cy="4857750"/>
          </a:xfrm>
        </p:spPr>
        <p:txBody>
          <a:bodyPr>
            <a:normAutofit/>
          </a:bodyPr>
          <a:lstStyle/>
          <a:p>
            <a:pPr algn="l"/>
            <a:r>
              <a:rPr lang="en-CA" sz="2400" b="0" dirty="0">
                <a:solidFill>
                  <a:schemeClr val="tx1"/>
                </a:solidFill>
              </a:rPr>
              <a:t>An enormous problem for the long-term outcome studies is very high “lost to follow-up” rates (30-50%).</a:t>
            </a:r>
          </a:p>
          <a:p>
            <a:pPr algn="l"/>
            <a:endParaRPr lang="en-CA" sz="2400" b="0" dirty="0">
              <a:solidFill>
                <a:schemeClr val="tx1"/>
              </a:solidFill>
            </a:endParaRPr>
          </a:p>
          <a:p>
            <a:pPr algn="l"/>
            <a:r>
              <a:rPr lang="en-CA" sz="2400" b="0" dirty="0">
                <a:solidFill>
                  <a:schemeClr val="tx1"/>
                </a:solidFill>
              </a:rPr>
              <a:t>Three long-term studies have dealt with this problem by using national registries in their countries to track vital statistics on entire groups.  </a:t>
            </a:r>
            <a:endParaRPr lang="en-US" sz="2400" b="0" dirty="0">
              <a:solidFill>
                <a:schemeClr val="tx1"/>
              </a:solidFill>
            </a:endParaRPr>
          </a:p>
          <a:p>
            <a:pPr algn="l"/>
            <a:endParaRPr lang="en-US" sz="1400" b="0" dirty="0">
              <a:solidFill>
                <a:schemeClr val="tx1"/>
              </a:solidFill>
            </a:endParaRPr>
          </a:p>
        </p:txBody>
      </p:sp>
    </p:spTree>
    <p:extLst>
      <p:ext uri="{BB962C8B-B14F-4D97-AF65-F5344CB8AC3E}">
        <p14:creationId xmlns:p14="http://schemas.microsoft.com/office/powerpoint/2010/main" val="1533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2152649"/>
          </a:xfrm>
        </p:spPr>
        <p:txBody>
          <a:bodyPr>
            <a:normAutofit/>
          </a:bodyPr>
          <a:lstStyle/>
          <a:p>
            <a:r>
              <a:rPr lang="en-CA" dirty="0"/>
              <a:t>Poor Outcomes for Transition:</a:t>
            </a:r>
            <a:br>
              <a:rPr lang="en-CA" dirty="0"/>
            </a:br>
            <a:r>
              <a:rPr lang="en-CA" dirty="0" err="1"/>
              <a:t>Asscheman</a:t>
            </a:r>
            <a:r>
              <a:rPr lang="en-CA" dirty="0"/>
              <a:t>, 2011 (Netherlands)</a:t>
            </a:r>
          </a:p>
        </p:txBody>
      </p:sp>
      <p:sp>
        <p:nvSpPr>
          <p:cNvPr id="5" name="Subtitle 4"/>
          <p:cNvSpPr>
            <a:spLocks noGrp="1"/>
          </p:cNvSpPr>
          <p:nvPr>
            <p:ph type="subTitle" idx="1"/>
          </p:nvPr>
        </p:nvSpPr>
        <p:spPr>
          <a:xfrm>
            <a:off x="3429000" y="285750"/>
            <a:ext cx="5486400" cy="4857750"/>
          </a:xfrm>
        </p:spPr>
        <p:txBody>
          <a:bodyPr>
            <a:normAutofit/>
          </a:bodyPr>
          <a:lstStyle/>
          <a:p>
            <a:pPr marL="342900" indent="-342900" algn="l">
              <a:buFont typeface="Arial" panose="020B0604020202020204" pitchFamily="34" charset="0"/>
              <a:buChar char="•"/>
            </a:pPr>
            <a:r>
              <a:rPr lang="en-CA" sz="2400" b="0" dirty="0">
                <a:solidFill>
                  <a:schemeClr val="tx1"/>
                </a:solidFill>
              </a:rPr>
              <a:t>1331 post-cross-sex-hormones transsexuals</a:t>
            </a:r>
          </a:p>
          <a:p>
            <a:pPr marL="342900" indent="-342900" algn="l">
              <a:buFont typeface="Arial" panose="020B0604020202020204" pitchFamily="34" charset="0"/>
              <a:buChar char="•"/>
            </a:pPr>
            <a:r>
              <a:rPr lang="en-CA" sz="2400" b="0" dirty="0">
                <a:solidFill>
                  <a:schemeClr val="tx1"/>
                </a:solidFill>
              </a:rPr>
              <a:t>Average follow-up was 18.4 years</a:t>
            </a:r>
          </a:p>
          <a:p>
            <a:pPr algn="l"/>
            <a:endParaRPr lang="en-US" sz="1400" b="0" dirty="0">
              <a:solidFill>
                <a:schemeClr val="tx1"/>
              </a:solidFill>
            </a:endParaRPr>
          </a:p>
          <a:p>
            <a:pPr algn="l"/>
            <a:r>
              <a:rPr lang="en-CA" sz="2400" b="0" dirty="0">
                <a:solidFill>
                  <a:schemeClr val="tx1"/>
                </a:solidFill>
              </a:rPr>
              <a:t>“The increased mortality risk in </a:t>
            </a:r>
            <a:r>
              <a:rPr lang="en-CA" sz="2400" b="0" dirty="0" err="1">
                <a:solidFill>
                  <a:schemeClr val="tx1"/>
                </a:solidFill>
              </a:rPr>
              <a:t>MtF</a:t>
            </a:r>
            <a:r>
              <a:rPr lang="en-CA" sz="2400" b="0" dirty="0">
                <a:solidFill>
                  <a:schemeClr val="tx1"/>
                </a:solidFill>
              </a:rPr>
              <a:t> in our cohort was characterized by a high SMR of suicide (of 5.70), AIDS (of 30.2), and illicit drug-related deaths (of 13.2).”</a:t>
            </a:r>
            <a:endParaRPr lang="en-US" sz="2400" b="0" dirty="0">
              <a:solidFill>
                <a:schemeClr val="tx1"/>
              </a:solidFill>
            </a:endParaRPr>
          </a:p>
        </p:txBody>
      </p:sp>
    </p:spTree>
    <p:extLst>
      <p:ext uri="{BB962C8B-B14F-4D97-AF65-F5344CB8AC3E}">
        <p14:creationId xmlns:p14="http://schemas.microsoft.com/office/powerpoint/2010/main" val="426825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D81811-1087-47DC-B2E2-CCBC0B78FF6B}"/>
              </a:ext>
            </a:extLst>
          </p:cNvPr>
          <p:cNvSpPr/>
          <p:nvPr/>
        </p:nvSpPr>
        <p:spPr>
          <a:xfrm>
            <a:off x="0" y="0"/>
            <a:ext cx="9144000" cy="5143500"/>
          </a:xfrm>
          <a:prstGeom prst="rect">
            <a:avLst/>
          </a:prstGeom>
          <a:solidFill>
            <a:srgbClr val="000000">
              <a:alpha val="63922"/>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3301CF4-D0B8-43A7-B599-88F8FFCF439F}"/>
              </a:ext>
            </a:extLst>
          </p:cNvPr>
          <p:cNvSpPr>
            <a:spLocks noGrp="1"/>
          </p:cNvSpPr>
          <p:nvPr>
            <p:ph type="title"/>
          </p:nvPr>
        </p:nvSpPr>
        <p:spPr/>
        <p:txBody>
          <a:bodyPr>
            <a:normAutofit fontScale="90000"/>
          </a:bodyPr>
          <a:lstStyle/>
          <a:p>
            <a:r>
              <a:rPr lang="en-US" dirty="0">
                <a:solidFill>
                  <a:schemeClr val="bg1"/>
                </a:solidFill>
              </a:rPr>
              <a:t>What is the Christian’s relationship to empirical truth?</a:t>
            </a:r>
          </a:p>
        </p:txBody>
      </p:sp>
      <p:sp>
        <p:nvSpPr>
          <p:cNvPr id="3" name="Content Placeholder 2">
            <a:extLst>
              <a:ext uri="{FF2B5EF4-FFF2-40B4-BE49-F238E27FC236}">
                <a16:creationId xmlns:a16="http://schemas.microsoft.com/office/drawing/2014/main" id="{51F81BE1-6179-4524-84B5-D629D31AF98A}"/>
              </a:ext>
            </a:extLst>
          </p:cNvPr>
          <p:cNvSpPr>
            <a:spLocks noGrp="1"/>
          </p:cNvSpPr>
          <p:nvPr>
            <p:ph idx="1"/>
          </p:nvPr>
        </p:nvSpPr>
        <p:spPr/>
        <p:txBody>
          <a:bodyPr/>
          <a:lstStyle/>
          <a:p>
            <a:pPr marL="342900" indent="-342900">
              <a:buFont typeface="Arial" panose="020B0604020202020204" pitchFamily="34" charset="0"/>
              <a:buChar char="•"/>
            </a:pPr>
            <a:r>
              <a:rPr lang="en-CA" b="0" dirty="0">
                <a:solidFill>
                  <a:schemeClr val="bg1"/>
                </a:solidFill>
              </a:rPr>
              <a:t>Primacy given to special revelation (Scripture)</a:t>
            </a:r>
          </a:p>
          <a:p>
            <a:pPr marL="342900" indent="-342900">
              <a:buFont typeface="Arial" panose="020B0604020202020204" pitchFamily="34" charset="0"/>
              <a:buChar char="•"/>
            </a:pPr>
            <a:r>
              <a:rPr lang="en-CA" b="0" dirty="0">
                <a:solidFill>
                  <a:schemeClr val="bg1"/>
                </a:solidFill>
              </a:rPr>
              <a:t>All truth is Christ’s truth</a:t>
            </a:r>
          </a:p>
          <a:p>
            <a:pPr marL="342900" indent="-342900">
              <a:buFont typeface="Arial" panose="020B0604020202020204" pitchFamily="34" charset="0"/>
              <a:buChar char="•"/>
            </a:pPr>
            <a:r>
              <a:rPr lang="en-CA" b="0" dirty="0">
                <a:solidFill>
                  <a:schemeClr val="bg1"/>
                </a:solidFill>
              </a:rPr>
              <a:t>Empirical data and observations can strengthen conviction and be helpful apologetically </a:t>
            </a:r>
          </a:p>
          <a:p>
            <a:pPr marL="0" indent="0">
              <a:buNone/>
            </a:pPr>
            <a:endParaRPr lang="en-CA" dirty="0">
              <a:solidFill>
                <a:schemeClr val="bg1"/>
              </a:solidFill>
            </a:endParaRPr>
          </a:p>
        </p:txBody>
      </p:sp>
    </p:spTree>
    <p:extLst>
      <p:ext uri="{BB962C8B-B14F-4D97-AF65-F5344CB8AC3E}">
        <p14:creationId xmlns:p14="http://schemas.microsoft.com/office/powerpoint/2010/main" val="2301203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2152649"/>
          </a:xfrm>
        </p:spPr>
        <p:txBody>
          <a:bodyPr>
            <a:normAutofit/>
          </a:bodyPr>
          <a:lstStyle/>
          <a:p>
            <a:r>
              <a:rPr lang="en-CA" dirty="0"/>
              <a:t>Poor Outcomes for Transition:</a:t>
            </a:r>
            <a:br>
              <a:rPr lang="en-CA" dirty="0"/>
            </a:br>
            <a:r>
              <a:rPr lang="en-CA" dirty="0" err="1"/>
              <a:t>Dhejne</a:t>
            </a:r>
            <a:r>
              <a:rPr lang="en-CA" dirty="0"/>
              <a:t>, 2011 (Sweden)</a:t>
            </a:r>
          </a:p>
        </p:txBody>
      </p:sp>
      <p:sp>
        <p:nvSpPr>
          <p:cNvPr id="5" name="Subtitle 4"/>
          <p:cNvSpPr>
            <a:spLocks noGrp="1"/>
          </p:cNvSpPr>
          <p:nvPr>
            <p:ph type="subTitle" idx="1"/>
          </p:nvPr>
        </p:nvSpPr>
        <p:spPr>
          <a:xfrm>
            <a:off x="3429000" y="285750"/>
            <a:ext cx="5486400" cy="4857750"/>
          </a:xfrm>
        </p:spPr>
        <p:txBody>
          <a:bodyPr>
            <a:normAutofit/>
          </a:bodyPr>
          <a:lstStyle/>
          <a:p>
            <a:pPr marL="342900" indent="-342900" algn="l">
              <a:buFont typeface="Arial" panose="020B0604020202020204" pitchFamily="34" charset="0"/>
              <a:buChar char="•"/>
            </a:pPr>
            <a:r>
              <a:rPr lang="en-CA" sz="2400" b="0" dirty="0">
                <a:solidFill>
                  <a:schemeClr val="tx1"/>
                </a:solidFill>
              </a:rPr>
              <a:t>324 post-surgery transsexuals</a:t>
            </a:r>
          </a:p>
          <a:p>
            <a:pPr marL="342900" indent="-342900" algn="l">
              <a:buFont typeface="Arial" panose="020B0604020202020204" pitchFamily="34" charset="0"/>
              <a:buChar char="•"/>
            </a:pPr>
            <a:r>
              <a:rPr lang="en-CA" sz="2400" b="0" dirty="0">
                <a:solidFill>
                  <a:schemeClr val="tx1"/>
                </a:solidFill>
              </a:rPr>
              <a:t>Average follow-up was 11.4 and 10.4 years, depending on variable</a:t>
            </a:r>
          </a:p>
          <a:p>
            <a:pPr marL="342900" indent="-342900" algn="l">
              <a:buFont typeface="Arial" panose="020B0604020202020204" pitchFamily="34" charset="0"/>
              <a:buChar char="•"/>
            </a:pPr>
            <a:r>
              <a:rPr lang="en-CA" sz="2400" b="0" dirty="0">
                <a:solidFill>
                  <a:schemeClr val="tx1"/>
                </a:solidFill>
              </a:rPr>
              <a:t>Comparison to controls, but not prior histories</a:t>
            </a:r>
          </a:p>
          <a:p>
            <a:pPr algn="l"/>
            <a:endParaRPr lang="en-US" sz="1400" b="0" dirty="0">
              <a:solidFill>
                <a:schemeClr val="tx1"/>
              </a:solidFill>
            </a:endParaRPr>
          </a:p>
          <a:p>
            <a:pPr algn="l"/>
            <a:r>
              <a:rPr lang="en-CA" sz="2400" b="0" dirty="0">
                <a:solidFill>
                  <a:schemeClr val="tx1"/>
                </a:solidFill>
              </a:rPr>
              <a:t>Death by suicide was 19 times higher than in controls. Psychiatric hospitalization (after adjusting for prior morbidity) was 2.8 times higher. Suicide attempt was 7.6 times higher. </a:t>
            </a:r>
            <a:endParaRPr lang="en-US" sz="2400" b="0" dirty="0">
              <a:solidFill>
                <a:schemeClr val="tx1"/>
              </a:solidFill>
            </a:endParaRPr>
          </a:p>
        </p:txBody>
      </p:sp>
    </p:spTree>
    <p:extLst>
      <p:ext uri="{BB962C8B-B14F-4D97-AF65-F5344CB8AC3E}">
        <p14:creationId xmlns:p14="http://schemas.microsoft.com/office/powerpoint/2010/main" val="286883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2152649"/>
          </a:xfrm>
        </p:spPr>
        <p:txBody>
          <a:bodyPr>
            <a:normAutofit/>
          </a:bodyPr>
          <a:lstStyle/>
          <a:p>
            <a:r>
              <a:rPr lang="en-CA" dirty="0"/>
              <a:t>Poor Outcomes for Transition:</a:t>
            </a:r>
            <a:br>
              <a:rPr lang="en-CA" dirty="0"/>
            </a:br>
            <a:r>
              <a:rPr lang="en-CA" dirty="0"/>
              <a:t>Simonsen, 2016 (Denmark)</a:t>
            </a:r>
          </a:p>
        </p:txBody>
      </p:sp>
      <p:sp>
        <p:nvSpPr>
          <p:cNvPr id="5" name="Subtitle 4"/>
          <p:cNvSpPr>
            <a:spLocks noGrp="1"/>
          </p:cNvSpPr>
          <p:nvPr>
            <p:ph type="subTitle" idx="1"/>
          </p:nvPr>
        </p:nvSpPr>
        <p:spPr>
          <a:xfrm>
            <a:off x="3429000" y="285750"/>
            <a:ext cx="5486400" cy="4857750"/>
          </a:xfrm>
        </p:spPr>
        <p:txBody>
          <a:bodyPr>
            <a:normAutofit/>
          </a:bodyPr>
          <a:lstStyle/>
          <a:p>
            <a:pPr marL="342900" indent="-342900" algn="l">
              <a:buFont typeface="Arial" panose="020B0604020202020204" pitchFamily="34" charset="0"/>
              <a:buChar char="•"/>
            </a:pPr>
            <a:r>
              <a:rPr lang="en-CA" sz="2400" b="0" dirty="0">
                <a:solidFill>
                  <a:schemeClr val="tx1"/>
                </a:solidFill>
              </a:rPr>
              <a:t>104 post-surgery transsexuals (98% of total)</a:t>
            </a:r>
          </a:p>
          <a:p>
            <a:pPr marL="342900" indent="-342900" algn="l">
              <a:buFont typeface="Arial" panose="020B0604020202020204" pitchFamily="34" charset="0"/>
              <a:buChar char="•"/>
            </a:pPr>
            <a:r>
              <a:rPr lang="en-CA" sz="2400" b="0" dirty="0">
                <a:solidFill>
                  <a:schemeClr val="tx1"/>
                </a:solidFill>
              </a:rPr>
              <a:t>Average follow-up was 16.4 for </a:t>
            </a:r>
            <a:r>
              <a:rPr lang="en-CA" sz="2400" b="0" dirty="0" err="1">
                <a:solidFill>
                  <a:schemeClr val="tx1"/>
                </a:solidFill>
              </a:rPr>
              <a:t>MtF</a:t>
            </a:r>
            <a:r>
              <a:rPr lang="en-CA" sz="2400" b="0" dirty="0">
                <a:solidFill>
                  <a:schemeClr val="tx1"/>
                </a:solidFill>
              </a:rPr>
              <a:t> and 10.2 for </a:t>
            </a:r>
            <a:r>
              <a:rPr lang="en-CA" sz="2400" b="0" dirty="0" err="1">
                <a:solidFill>
                  <a:schemeClr val="tx1"/>
                </a:solidFill>
              </a:rPr>
              <a:t>FtM</a:t>
            </a:r>
            <a:endParaRPr lang="en-CA" sz="2400" b="0" dirty="0">
              <a:solidFill>
                <a:schemeClr val="tx1"/>
              </a:solidFill>
            </a:endParaRPr>
          </a:p>
          <a:p>
            <a:pPr algn="l"/>
            <a:endParaRPr lang="en-US" sz="1400" b="0" dirty="0">
              <a:solidFill>
                <a:schemeClr val="tx1"/>
              </a:solidFill>
            </a:endParaRPr>
          </a:p>
          <a:p>
            <a:pPr algn="l"/>
            <a:r>
              <a:rPr lang="en-CA" sz="2400" b="0" dirty="0">
                <a:solidFill>
                  <a:schemeClr val="tx1"/>
                </a:solidFill>
              </a:rPr>
              <a:t>“we found that 28% of the study group had been diagnosed with psychiatric morbidity pre-SRS and 22% post-SRS. No significant differences were found between the number of </a:t>
            </a:r>
            <a:r>
              <a:rPr lang="en-CA" sz="2400" b="0" dirty="0" err="1">
                <a:solidFill>
                  <a:schemeClr val="tx1"/>
                </a:solidFill>
              </a:rPr>
              <a:t>MtF</a:t>
            </a:r>
            <a:r>
              <a:rPr lang="en-CA" sz="2400" b="0" dirty="0">
                <a:solidFill>
                  <a:schemeClr val="tx1"/>
                </a:solidFill>
              </a:rPr>
              <a:t> and </a:t>
            </a:r>
            <a:r>
              <a:rPr lang="en-CA" sz="2400" b="0" dirty="0" err="1">
                <a:solidFill>
                  <a:schemeClr val="tx1"/>
                </a:solidFill>
              </a:rPr>
              <a:t>FtM</a:t>
            </a:r>
            <a:r>
              <a:rPr lang="en-CA" sz="2400" b="0" dirty="0">
                <a:solidFill>
                  <a:schemeClr val="tx1"/>
                </a:solidFill>
              </a:rPr>
              <a:t> individuals suffering from psychiatric morbidity pre- and post-SRS”</a:t>
            </a:r>
            <a:endParaRPr lang="en-US" sz="2400" b="0" dirty="0">
              <a:solidFill>
                <a:schemeClr val="tx1"/>
              </a:solidFill>
            </a:endParaRPr>
          </a:p>
        </p:txBody>
      </p:sp>
    </p:spTree>
    <p:extLst>
      <p:ext uri="{BB962C8B-B14F-4D97-AF65-F5344CB8AC3E}">
        <p14:creationId xmlns:p14="http://schemas.microsoft.com/office/powerpoint/2010/main" val="191319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2152649"/>
          </a:xfrm>
        </p:spPr>
        <p:txBody>
          <a:bodyPr>
            <a:normAutofit/>
          </a:bodyPr>
          <a:lstStyle/>
          <a:p>
            <a:r>
              <a:rPr lang="en-CA" dirty="0"/>
              <a:t>Poor Outcomes for Transition:</a:t>
            </a:r>
            <a:br>
              <a:rPr lang="en-CA" dirty="0"/>
            </a:br>
            <a:r>
              <a:rPr lang="en-CA" dirty="0"/>
              <a:t>Simonsen, 2016 (Denmark)</a:t>
            </a:r>
          </a:p>
        </p:txBody>
      </p:sp>
      <p:sp>
        <p:nvSpPr>
          <p:cNvPr id="5" name="Subtitle 4"/>
          <p:cNvSpPr>
            <a:spLocks noGrp="1"/>
          </p:cNvSpPr>
          <p:nvPr>
            <p:ph type="subTitle" idx="1"/>
          </p:nvPr>
        </p:nvSpPr>
        <p:spPr>
          <a:xfrm>
            <a:off x="3429000" y="285750"/>
            <a:ext cx="5486400" cy="4857750"/>
          </a:xfrm>
        </p:spPr>
        <p:txBody>
          <a:bodyPr>
            <a:normAutofit lnSpcReduction="10000"/>
          </a:bodyPr>
          <a:lstStyle/>
          <a:p>
            <a:pPr marL="342900" indent="-342900" algn="l">
              <a:buFont typeface="Arial" panose="020B0604020202020204" pitchFamily="34" charset="0"/>
              <a:buChar char="•"/>
            </a:pPr>
            <a:r>
              <a:rPr lang="en-CA" sz="2400" b="0" dirty="0">
                <a:solidFill>
                  <a:schemeClr val="tx1"/>
                </a:solidFill>
              </a:rPr>
              <a:t>104 post-surgery transsexuals (98% of total)</a:t>
            </a:r>
          </a:p>
          <a:p>
            <a:pPr marL="342900" indent="-342900" algn="l">
              <a:buFont typeface="Arial" panose="020B0604020202020204" pitchFamily="34" charset="0"/>
              <a:buChar char="•"/>
            </a:pPr>
            <a:r>
              <a:rPr lang="en-CA" sz="2400" b="0" dirty="0">
                <a:solidFill>
                  <a:schemeClr val="tx1"/>
                </a:solidFill>
              </a:rPr>
              <a:t>Average follow-up was 16.4 for </a:t>
            </a:r>
            <a:r>
              <a:rPr lang="en-CA" sz="2400" b="0" dirty="0" err="1">
                <a:solidFill>
                  <a:schemeClr val="tx1"/>
                </a:solidFill>
              </a:rPr>
              <a:t>MtF</a:t>
            </a:r>
            <a:r>
              <a:rPr lang="en-CA" sz="2400" b="0" dirty="0">
                <a:solidFill>
                  <a:schemeClr val="tx1"/>
                </a:solidFill>
              </a:rPr>
              <a:t> and 10.2 for </a:t>
            </a:r>
            <a:r>
              <a:rPr lang="en-CA" sz="2400" b="0" dirty="0" err="1">
                <a:solidFill>
                  <a:schemeClr val="tx1"/>
                </a:solidFill>
              </a:rPr>
              <a:t>FtM</a:t>
            </a:r>
            <a:endParaRPr lang="en-CA" sz="2400" b="0" dirty="0">
              <a:solidFill>
                <a:schemeClr val="tx1"/>
              </a:solidFill>
            </a:endParaRPr>
          </a:p>
          <a:p>
            <a:pPr algn="l"/>
            <a:endParaRPr lang="en-US" sz="1400" b="0" dirty="0">
              <a:solidFill>
                <a:schemeClr val="tx1"/>
              </a:solidFill>
            </a:endParaRPr>
          </a:p>
          <a:p>
            <a:pPr algn="l"/>
            <a:r>
              <a:rPr lang="en-CA" sz="2400" b="0" dirty="0">
                <a:solidFill>
                  <a:schemeClr val="tx1"/>
                </a:solidFill>
              </a:rPr>
              <a:t>“almost 10% of the study population died at a mean age less than 60 years where the life-expectancy of assigned females and males in Denmark is 81.9 years, and 78.0 respectively. Although limited by the number of individuals included in this study, the results may provide some indication that SRS individuals are at increased risk of mortality post-SRS”</a:t>
            </a:r>
            <a:endParaRPr lang="en-US" sz="2400" b="0" dirty="0">
              <a:solidFill>
                <a:schemeClr val="tx1"/>
              </a:solidFill>
            </a:endParaRPr>
          </a:p>
        </p:txBody>
      </p:sp>
    </p:spTree>
    <p:extLst>
      <p:ext uri="{BB962C8B-B14F-4D97-AF65-F5344CB8AC3E}">
        <p14:creationId xmlns:p14="http://schemas.microsoft.com/office/powerpoint/2010/main" val="1557110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743200" cy="3676649"/>
          </a:xfrm>
        </p:spPr>
        <p:txBody>
          <a:bodyPr>
            <a:normAutofit/>
          </a:bodyPr>
          <a:lstStyle/>
          <a:p>
            <a:r>
              <a:rPr lang="en-CA" sz="2400" dirty="0"/>
              <a:t>Vast Increases in the Number of Gender Dysphoric Children and Adolescents</a:t>
            </a:r>
            <a:br>
              <a:rPr lang="en-CA" sz="2400" dirty="0"/>
            </a:br>
            <a:br>
              <a:rPr lang="en-CA" sz="2400" dirty="0"/>
            </a:br>
            <a:r>
              <a:rPr lang="en-CA" sz="2400" b="0" dirty="0"/>
              <a:t>Twenty-fold increase </a:t>
            </a:r>
            <a:r>
              <a:rPr lang="en-CA" sz="2400" b="0"/>
              <a:t>in 8 </a:t>
            </a:r>
            <a:r>
              <a:rPr lang="en-CA" sz="2400" b="0" dirty="0"/>
              <a:t>years in the UK</a:t>
            </a:r>
          </a:p>
        </p:txBody>
      </p:sp>
      <p:pic>
        <p:nvPicPr>
          <p:cNvPr id="7" name="Picture 6">
            <a:extLst>
              <a:ext uri="{FF2B5EF4-FFF2-40B4-BE49-F238E27FC236}">
                <a16:creationId xmlns:a16="http://schemas.microsoft.com/office/drawing/2014/main" id="{20F39BCB-C3C3-4425-895E-1940338631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4619" y="0"/>
            <a:ext cx="5989381"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86200" y="133350"/>
            <a:ext cx="5029200" cy="5010150"/>
          </a:xfrm>
        </p:spPr>
        <p:txBody>
          <a:bodyPr>
            <a:normAutofit/>
          </a:bodyPr>
          <a:lstStyle/>
          <a:p>
            <a:pPr algn="l"/>
            <a:r>
              <a:rPr lang="en-US" sz="2400" b="0" dirty="0">
                <a:solidFill>
                  <a:schemeClr val="tx1"/>
                </a:solidFill>
              </a:rPr>
              <a:t>Social contagions, including suicide, obesity, sexual behaviors, have been well documented by </a:t>
            </a:r>
            <a:r>
              <a:rPr lang="en-US" sz="2400" b="0" dirty="0">
                <a:solidFill>
                  <a:schemeClr val="tx1"/>
                </a:solidFill>
                <a:hlinkClick r:id="rId2"/>
              </a:rPr>
              <a:t>Christakis (</a:t>
            </a:r>
            <a:r>
              <a:rPr lang="en-US" sz="2400" b="0" i="1" dirty="0">
                <a:solidFill>
                  <a:schemeClr val="tx1"/>
                </a:solidFill>
                <a:hlinkClick r:id="rId2"/>
              </a:rPr>
              <a:t>Connected,</a:t>
            </a:r>
            <a:r>
              <a:rPr lang="en-US" sz="2400" b="0" dirty="0">
                <a:solidFill>
                  <a:schemeClr val="tx1"/>
                </a:solidFill>
                <a:hlinkClick r:id="rId2"/>
              </a:rPr>
              <a:t> 2009)</a:t>
            </a:r>
            <a:endParaRPr lang="en-US" sz="2400" b="0" dirty="0">
              <a:solidFill>
                <a:schemeClr val="tx1"/>
              </a:solidFill>
            </a:endParaRPr>
          </a:p>
          <a:p>
            <a:pPr algn="l"/>
            <a:endParaRPr lang="en-US" sz="2400" b="0" dirty="0">
              <a:solidFill>
                <a:schemeClr val="tx1"/>
              </a:solidFill>
            </a:endParaRPr>
          </a:p>
          <a:p>
            <a:pPr algn="l"/>
            <a:r>
              <a:rPr lang="en-US" sz="2400" b="0" dirty="0">
                <a:solidFill>
                  <a:schemeClr val="tx1"/>
                </a:solidFill>
              </a:rPr>
              <a:t>Mental disorders have recently been shown to be socially contagious (</a:t>
            </a:r>
            <a:r>
              <a:rPr lang="en-US" sz="2400" b="0" dirty="0">
                <a:solidFill>
                  <a:schemeClr val="tx1"/>
                </a:solidFill>
                <a:hlinkClick r:id="rId3"/>
              </a:rPr>
              <a:t>JY Wang, 2017</a:t>
            </a:r>
            <a:r>
              <a:rPr lang="en-US" sz="2400" b="0" dirty="0">
                <a:solidFill>
                  <a:schemeClr val="tx1"/>
                </a:solidFill>
              </a:rPr>
              <a:t>).</a:t>
            </a:r>
          </a:p>
          <a:p>
            <a:pPr marL="457200" indent="-457200" algn="l"/>
            <a:endParaRPr lang="en-US" sz="2400" dirty="0">
              <a:solidFill>
                <a:schemeClr val="tx1"/>
              </a:solidFill>
            </a:endParaRPr>
          </a:p>
          <a:p>
            <a:pPr marL="457200" indent="-457200" algn="l"/>
            <a:endParaRPr lang="en-US" sz="2400" dirty="0">
              <a:solidFill>
                <a:schemeClr val="tx1"/>
              </a:solidFill>
            </a:endParaRPr>
          </a:p>
          <a:p>
            <a:pPr marL="457200" indent="-457200" algn="l"/>
            <a:endParaRPr lang="en-US" sz="2400" b="0" dirty="0">
              <a:solidFill>
                <a:schemeClr val="tx1"/>
              </a:solidFill>
            </a:endParaRPr>
          </a:p>
          <a:p>
            <a:pPr algn="l"/>
            <a:endParaRPr lang="en-US" sz="2400" b="0" dirty="0">
              <a:solidFill>
                <a:schemeClr val="tx1"/>
              </a:solidFill>
            </a:endParaRPr>
          </a:p>
        </p:txBody>
      </p:sp>
      <p:sp>
        <p:nvSpPr>
          <p:cNvPr id="6" name="Title 3">
            <a:extLst>
              <a:ext uri="{FF2B5EF4-FFF2-40B4-BE49-F238E27FC236}">
                <a16:creationId xmlns:a16="http://schemas.microsoft.com/office/drawing/2014/main" id="{D8636CBB-0695-40F6-8FFE-D0BDA9834926}"/>
              </a:ext>
            </a:extLst>
          </p:cNvPr>
          <p:cNvSpPr txBox="1">
            <a:spLocks/>
          </p:cNvSpPr>
          <p:nvPr/>
        </p:nvSpPr>
        <p:spPr>
          <a:xfrm>
            <a:off x="304800" y="114301"/>
            <a:ext cx="3276600" cy="20002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400" dirty="0"/>
              <a:t>Vast Increases in the Number of Gender Dysphoric Children/Adolescents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86200" y="133350"/>
            <a:ext cx="5029200" cy="5010150"/>
          </a:xfrm>
        </p:spPr>
        <p:txBody>
          <a:bodyPr>
            <a:normAutofit/>
          </a:bodyPr>
          <a:lstStyle/>
          <a:p>
            <a:pPr algn="l"/>
            <a:r>
              <a:rPr lang="en-US" sz="2400" b="0" dirty="0">
                <a:solidFill>
                  <a:schemeClr val="tx1"/>
                </a:solidFill>
              </a:rPr>
              <a:t>Lisa Littman, 2017, coined the term Rapid-Onset Gender Dysphoria (ROGD) which is now being used by sex researchers like Blanchard and Bailey, as well as in the national media by writers like Barbara Kay (National Post) and sex researcher Debra Soh (Globe and Mail)</a:t>
            </a:r>
          </a:p>
          <a:p>
            <a:pPr marL="457200" indent="-457200" algn="l"/>
            <a:endParaRPr lang="en-US" sz="2400" dirty="0">
              <a:solidFill>
                <a:schemeClr val="tx1"/>
              </a:solidFill>
            </a:endParaRPr>
          </a:p>
          <a:p>
            <a:pPr marL="457200" indent="-457200" algn="l"/>
            <a:endParaRPr lang="en-US" sz="2400" dirty="0">
              <a:solidFill>
                <a:schemeClr val="tx1"/>
              </a:solidFill>
            </a:endParaRPr>
          </a:p>
          <a:p>
            <a:pPr marL="457200" indent="-457200" algn="l"/>
            <a:endParaRPr lang="en-US" sz="2400" b="0" dirty="0">
              <a:solidFill>
                <a:schemeClr val="tx1"/>
              </a:solidFill>
            </a:endParaRPr>
          </a:p>
          <a:p>
            <a:pPr algn="l"/>
            <a:endParaRPr lang="en-US" sz="2400" b="0" dirty="0">
              <a:solidFill>
                <a:schemeClr val="tx1"/>
              </a:solidFill>
            </a:endParaRPr>
          </a:p>
        </p:txBody>
      </p:sp>
      <p:sp>
        <p:nvSpPr>
          <p:cNvPr id="6" name="Title 3">
            <a:extLst>
              <a:ext uri="{FF2B5EF4-FFF2-40B4-BE49-F238E27FC236}">
                <a16:creationId xmlns:a16="http://schemas.microsoft.com/office/drawing/2014/main" id="{D8636CBB-0695-40F6-8FFE-D0BDA9834926}"/>
              </a:ext>
            </a:extLst>
          </p:cNvPr>
          <p:cNvSpPr txBox="1">
            <a:spLocks/>
          </p:cNvSpPr>
          <p:nvPr/>
        </p:nvSpPr>
        <p:spPr>
          <a:xfrm>
            <a:off x="304800" y="114301"/>
            <a:ext cx="3276600" cy="20002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400" dirty="0"/>
              <a:t>Vast Increases in the Number of Gender Dysphoric Children/Adolescents</a:t>
            </a:r>
          </a:p>
        </p:txBody>
      </p:sp>
    </p:spTree>
    <p:extLst>
      <p:ext uri="{BB962C8B-B14F-4D97-AF65-F5344CB8AC3E}">
        <p14:creationId xmlns:p14="http://schemas.microsoft.com/office/powerpoint/2010/main" val="4168771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86200" y="133350"/>
            <a:ext cx="5029200" cy="5010150"/>
          </a:xfrm>
        </p:spPr>
        <p:txBody>
          <a:bodyPr>
            <a:normAutofit fontScale="92500" lnSpcReduction="10000"/>
          </a:bodyPr>
          <a:lstStyle/>
          <a:p>
            <a:pPr algn="l"/>
            <a:r>
              <a:rPr lang="en-US" sz="2600" dirty="0">
                <a:solidFill>
                  <a:schemeClr val="tx1"/>
                </a:solidFill>
              </a:rPr>
              <a:t>Ratio is skewing significantly towards girls.</a:t>
            </a:r>
            <a:endParaRPr lang="en-US" sz="2000" b="0" dirty="0">
              <a:solidFill>
                <a:schemeClr val="tx1"/>
              </a:solidFill>
            </a:endParaRPr>
          </a:p>
          <a:p>
            <a:pPr algn="l"/>
            <a:endParaRPr lang="en-US" sz="2100" dirty="0">
              <a:solidFill>
                <a:schemeClr val="tx1"/>
              </a:solidFill>
            </a:endParaRPr>
          </a:p>
          <a:p>
            <a:pPr marL="457200" indent="-457200" algn="l"/>
            <a:r>
              <a:rPr lang="en-US" sz="2400" b="0" dirty="0">
                <a:solidFill>
                  <a:schemeClr val="tx1"/>
                </a:solidFill>
              </a:rPr>
              <a:t>Finnish study (</a:t>
            </a:r>
            <a:r>
              <a:rPr lang="en-US" sz="2400" b="0" dirty="0" err="1">
                <a:solidFill>
                  <a:schemeClr val="tx1"/>
                </a:solidFill>
                <a:hlinkClick r:id="rId2"/>
              </a:rPr>
              <a:t>Kaltiala-Heino</a:t>
            </a:r>
            <a:r>
              <a:rPr lang="en-US" sz="2400" b="0" dirty="0">
                <a:solidFill>
                  <a:schemeClr val="tx1"/>
                </a:solidFill>
                <a:hlinkClick r:id="rId2"/>
              </a:rPr>
              <a:t>, 2015</a:t>
            </a:r>
            <a:r>
              <a:rPr lang="en-US" sz="2400" b="0" dirty="0">
                <a:solidFill>
                  <a:schemeClr val="tx1"/>
                </a:solidFill>
              </a:rPr>
              <a:t>):</a:t>
            </a:r>
          </a:p>
          <a:p>
            <a:pPr algn="l"/>
            <a:r>
              <a:rPr lang="en-US" sz="2400" b="0" dirty="0">
                <a:solidFill>
                  <a:schemeClr val="tx1"/>
                </a:solidFill>
              </a:rPr>
              <a:t>“Adolescents are more suggestible and submit more readily to group pressure to gain acceptance…. During puberty and adolescent development there may be some overlap between normative testing of sexuality and gender roles in the one end, and gender </a:t>
            </a:r>
            <a:r>
              <a:rPr lang="en-US" sz="2400" b="0" dirty="0" err="1">
                <a:solidFill>
                  <a:schemeClr val="tx1"/>
                </a:solidFill>
              </a:rPr>
              <a:t>dysphoria</a:t>
            </a:r>
            <a:r>
              <a:rPr lang="en-US" sz="2400" b="0" dirty="0">
                <a:solidFill>
                  <a:schemeClr val="tx1"/>
                </a:solidFill>
              </a:rPr>
              <a:t> as a disorder in the other end of the spectrum. This would implicate that GD in adults and in adolescence may not be the same issue in general.” </a:t>
            </a:r>
          </a:p>
        </p:txBody>
      </p:sp>
      <p:sp>
        <p:nvSpPr>
          <p:cNvPr id="6" name="Title 3">
            <a:extLst>
              <a:ext uri="{FF2B5EF4-FFF2-40B4-BE49-F238E27FC236}">
                <a16:creationId xmlns:a16="http://schemas.microsoft.com/office/drawing/2014/main" id="{D6EA3A51-5F71-4E6D-B8A8-DFD52663B604}"/>
              </a:ext>
            </a:extLst>
          </p:cNvPr>
          <p:cNvSpPr txBox="1">
            <a:spLocks/>
          </p:cNvSpPr>
          <p:nvPr/>
        </p:nvSpPr>
        <p:spPr>
          <a:xfrm>
            <a:off x="304800" y="114301"/>
            <a:ext cx="3276600" cy="20002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400" dirty="0"/>
              <a:t>Vast Increases in the Number of Gender Dysphoric Children/Adolescents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9207-2E64-4206-A8CE-A89E5AA5E628}"/>
              </a:ext>
            </a:extLst>
          </p:cNvPr>
          <p:cNvSpPr>
            <a:spLocks noGrp="1"/>
          </p:cNvSpPr>
          <p:nvPr>
            <p:ph type="title"/>
          </p:nvPr>
        </p:nvSpPr>
        <p:spPr/>
        <p:txBody>
          <a:bodyPr/>
          <a:lstStyle/>
          <a:p>
            <a:r>
              <a:rPr lang="en-CA" dirty="0"/>
              <a:t>“Born this way”?</a:t>
            </a:r>
          </a:p>
        </p:txBody>
      </p:sp>
      <p:sp>
        <p:nvSpPr>
          <p:cNvPr id="3" name="Content Placeholder 2">
            <a:extLst>
              <a:ext uri="{FF2B5EF4-FFF2-40B4-BE49-F238E27FC236}">
                <a16:creationId xmlns:a16="http://schemas.microsoft.com/office/drawing/2014/main" id="{EE01A9AE-D0DA-4790-A237-5854593D1C2B}"/>
              </a:ext>
            </a:extLst>
          </p:cNvPr>
          <p:cNvSpPr>
            <a:spLocks noGrp="1"/>
          </p:cNvSpPr>
          <p:nvPr>
            <p:ph idx="1"/>
          </p:nvPr>
        </p:nvSpPr>
        <p:spPr/>
        <p:txBody>
          <a:bodyPr/>
          <a:lstStyle/>
          <a:p>
            <a:pPr marL="0" indent="0" algn="ctr">
              <a:buNone/>
            </a:pPr>
            <a:r>
              <a:rPr lang="en-CA" sz="2400" b="0" dirty="0"/>
              <a:t>Singh, 2012 (p174-175) and </a:t>
            </a:r>
            <a:r>
              <a:rPr lang="en-CA" sz="2400" b="0" dirty="0" err="1"/>
              <a:t>Steensma</a:t>
            </a:r>
            <a:r>
              <a:rPr lang="en-CA" sz="2400" b="0" dirty="0"/>
              <a:t>, 2011 found that higher social class was associated with higher desistence rates of gender dysphoric adolescents.</a:t>
            </a:r>
          </a:p>
          <a:p>
            <a:pPr marL="0" indent="0" algn="ctr">
              <a:buNone/>
            </a:pPr>
            <a:endParaRPr lang="en-CA" sz="2400" b="0" dirty="0"/>
          </a:p>
          <a:p>
            <a:pPr marL="0" indent="0" algn="ctr">
              <a:buNone/>
            </a:pPr>
            <a:r>
              <a:rPr lang="en-CA" sz="2400" b="0" dirty="0" err="1"/>
              <a:t>Shumer</a:t>
            </a:r>
            <a:r>
              <a:rPr lang="en-CA" sz="2400" b="0" dirty="0"/>
              <a:t>, 2017 </a:t>
            </a:r>
            <a:r>
              <a:rPr lang="en-CA" sz="2400" b="0" i="1" dirty="0"/>
              <a:t>Overrepresentation of Adopted Adolescents. </a:t>
            </a:r>
            <a:r>
              <a:rPr lang="en-CA" sz="2400" b="0" dirty="0"/>
              <a:t>Gender dysphoric patients were 4x as likely to be adopted than most adolescents. (see also Zucker and Bradley</a:t>
            </a:r>
            <a:r>
              <a:rPr lang="en-CA" sz="2400" b="0"/>
              <a:t>, 1998)</a:t>
            </a:r>
            <a:endParaRPr lang="en-CA" sz="2400" b="0" dirty="0"/>
          </a:p>
          <a:p>
            <a:endParaRPr lang="en-CA" b="0" dirty="0"/>
          </a:p>
          <a:p>
            <a:endParaRPr lang="en-CA" dirty="0"/>
          </a:p>
        </p:txBody>
      </p:sp>
    </p:spTree>
    <p:extLst>
      <p:ext uri="{BB962C8B-B14F-4D97-AF65-F5344CB8AC3E}">
        <p14:creationId xmlns:p14="http://schemas.microsoft.com/office/powerpoint/2010/main" val="442139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FBE004-A1A7-4586-9EFD-A260A9EC0FB2}"/>
              </a:ext>
            </a:extLst>
          </p:cNvPr>
          <p:cNvPicPr>
            <a:picLocks noChangeAspect="1"/>
          </p:cNvPicPr>
          <p:nvPr/>
        </p:nvPicPr>
        <p:blipFill>
          <a:blip r:embed="rId3"/>
          <a:stretch>
            <a:fillRect/>
          </a:stretch>
        </p:blipFill>
        <p:spPr>
          <a:xfrm>
            <a:off x="795498" y="0"/>
            <a:ext cx="7241796" cy="5143500"/>
          </a:xfrm>
          <a:prstGeom prst="rect">
            <a:avLst/>
          </a:prstGeom>
        </p:spPr>
      </p:pic>
    </p:spTree>
    <p:extLst>
      <p:ext uri="{BB962C8B-B14F-4D97-AF65-F5344CB8AC3E}">
        <p14:creationId xmlns:p14="http://schemas.microsoft.com/office/powerpoint/2010/main" val="4132938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genderbread person v3">
            <a:extLst>
              <a:ext uri="{FF2B5EF4-FFF2-40B4-BE49-F238E27FC236}">
                <a16:creationId xmlns:a16="http://schemas.microsoft.com/office/drawing/2014/main" id="{00EDB6D8-E4D0-4F69-A5B0-C4EF7A1972C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7694" y="0"/>
            <a:ext cx="794742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52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B39393A-7D17-4A81-8D01-B14BD7724FCE}"/>
              </a:ext>
            </a:extLst>
          </p:cNvPr>
          <p:cNvGraphicFramePr>
            <a:graphicFrameLocks noGrp="1"/>
          </p:cNvGraphicFramePr>
          <p:nvPr>
            <p:extLst>
              <p:ext uri="{D42A27DB-BD31-4B8C-83A1-F6EECF244321}">
                <p14:modId xmlns:p14="http://schemas.microsoft.com/office/powerpoint/2010/main" val="3928125344"/>
              </p:ext>
            </p:extLst>
          </p:nvPr>
        </p:nvGraphicFramePr>
        <p:xfrm>
          <a:off x="762000" y="361950"/>
          <a:ext cx="7772400" cy="4023360"/>
        </p:xfrm>
        <a:graphic>
          <a:graphicData uri="http://schemas.openxmlformats.org/drawingml/2006/table">
            <a:tbl>
              <a:tblPr bandRow="1">
                <a:tableStyleId>{5C22544A-7EE6-4342-B048-85BDC9FD1C3A}</a:tableStyleId>
              </a:tblPr>
              <a:tblGrid>
                <a:gridCol w="2419709">
                  <a:extLst>
                    <a:ext uri="{9D8B030D-6E8A-4147-A177-3AD203B41FA5}">
                      <a16:colId xmlns:a16="http://schemas.microsoft.com/office/drawing/2014/main" val="3821515571"/>
                    </a:ext>
                  </a:extLst>
                </a:gridCol>
                <a:gridCol w="5352691">
                  <a:extLst>
                    <a:ext uri="{9D8B030D-6E8A-4147-A177-3AD203B41FA5}">
                      <a16:colId xmlns:a16="http://schemas.microsoft.com/office/drawing/2014/main" val="3306946187"/>
                    </a:ext>
                  </a:extLst>
                </a:gridCol>
              </a:tblGrid>
              <a:tr h="370840">
                <a:tc>
                  <a:txBody>
                    <a:bodyPr/>
                    <a:lstStyle/>
                    <a:p>
                      <a:r>
                        <a:rPr lang="en-CA" sz="2000" b="1" dirty="0">
                          <a:solidFill>
                            <a:schemeClr val="tx1"/>
                          </a:solidFill>
                        </a:rPr>
                        <a:t>SOGI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b="0" dirty="0">
                          <a:solidFill>
                            <a:schemeClr val="tx1"/>
                          </a:solidFill>
                        </a:rPr>
                        <a:t>Acronym standing for Sexual Orientation (homosexuality) and Gender Identity (transgender)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7363670"/>
                  </a:ext>
                </a:extLst>
              </a:tr>
              <a:tr h="370840">
                <a:tc>
                  <a:txBody>
                    <a:bodyPr/>
                    <a:lstStyle/>
                    <a:p>
                      <a:r>
                        <a:rPr lang="en-CA" sz="2000" b="1" dirty="0">
                          <a:solidFill>
                            <a:schemeClr val="tx1"/>
                          </a:solidFill>
                        </a:rPr>
                        <a:t>Sexual Orientation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b="0" dirty="0">
                          <a:solidFill>
                            <a:schemeClr val="tx1"/>
                          </a:solidFill>
                        </a:rPr>
                        <a:t>The kind of person you are sexually attracted to: gay (male to males), lesbian (female to females), bisexual (either male or female attracted to both males or females).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8794866"/>
                  </a:ext>
                </a:extLst>
              </a:tr>
              <a:tr h="370840">
                <a:tc>
                  <a:txBody>
                    <a:bodyPr/>
                    <a:lstStyle/>
                    <a:p>
                      <a:r>
                        <a:rPr lang="en-CA" sz="2000" b="1" dirty="0">
                          <a:solidFill>
                            <a:schemeClr val="tx1"/>
                          </a:solidFill>
                        </a:rPr>
                        <a:t>Gender Identity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b="0" dirty="0">
                          <a:solidFill>
                            <a:schemeClr val="tx1"/>
                          </a:solidFill>
                        </a:rPr>
                        <a:t>The belief that your “true” or “inner” gender may not match your biological sex. Almost synonymous with “transgenderism”.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371122"/>
                  </a:ext>
                </a:extLst>
              </a:tr>
              <a:tr h="370840">
                <a:tc>
                  <a:txBody>
                    <a:bodyPr/>
                    <a:lstStyle/>
                    <a:p>
                      <a:r>
                        <a:rPr lang="en-CA" sz="2000" b="1" dirty="0">
                          <a:solidFill>
                            <a:schemeClr val="tx1"/>
                          </a:solidFill>
                        </a:rPr>
                        <a:t>Transgender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b="0" dirty="0">
                          <a:solidFill>
                            <a:schemeClr val="tx1"/>
                          </a:solidFill>
                        </a:rPr>
                        <a:t>Adjective for a person who identifies as a different “gender” than their (biological) sex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9476103"/>
                  </a:ext>
                </a:extLst>
              </a:tr>
            </a:tbl>
          </a:graphicData>
        </a:graphic>
      </p:graphicFrame>
    </p:spTree>
    <p:extLst>
      <p:ext uri="{BB962C8B-B14F-4D97-AF65-F5344CB8AC3E}">
        <p14:creationId xmlns:p14="http://schemas.microsoft.com/office/powerpoint/2010/main" val="1413766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DcjTfVzVMAAxfZd.jpg:large">
            <a:extLst>
              <a:ext uri="{FF2B5EF4-FFF2-40B4-BE49-F238E27FC236}">
                <a16:creationId xmlns:a16="http://schemas.microsoft.com/office/drawing/2014/main" id="{5930F097-1431-491B-8939-A9B1FE4EAB8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43075"/>
            <a:ext cx="9144000" cy="3419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745758D-C3F8-4999-80FA-7790708CBEBA}"/>
              </a:ext>
            </a:extLst>
          </p:cNvPr>
          <p:cNvSpPr/>
          <p:nvPr/>
        </p:nvSpPr>
        <p:spPr>
          <a:xfrm>
            <a:off x="228600" y="209550"/>
            <a:ext cx="7143879" cy="941925"/>
          </a:xfrm>
          <a:prstGeom prst="rect">
            <a:avLst/>
          </a:prstGeom>
        </p:spPr>
        <p:txBody>
          <a:bodyPr wrap="none">
            <a:spAutoFit/>
          </a:bodyPr>
          <a:lstStyle/>
          <a:p>
            <a:pPr>
              <a:lnSpc>
                <a:spcPct val="107000"/>
              </a:lnSpc>
              <a:spcAft>
                <a:spcPts val="600"/>
              </a:spcAft>
            </a:pPr>
            <a:r>
              <a:rPr lang="en-CA" sz="2400" dirty="0">
                <a:latin typeface="Arial Black" panose="020B0A04020102020204" pitchFamily="34" charset="0"/>
                <a:ea typeface="Calibri" panose="020F0502020204030204" pitchFamily="34" charset="0"/>
                <a:cs typeface="Times New Roman" panose="02020603050405020304" pitchFamily="18" charset="0"/>
              </a:rPr>
              <a:t>SOGI 123 Resource Video</a:t>
            </a:r>
          </a:p>
          <a:p>
            <a:pPr>
              <a:lnSpc>
                <a:spcPct val="107000"/>
              </a:lnSpc>
              <a:spcAft>
                <a:spcPts val="600"/>
              </a:spcAft>
            </a:pPr>
            <a:r>
              <a:rPr lang="en-CA" sz="2400" dirty="0">
                <a:latin typeface="Arial Black" panose="020B0A04020102020204" pitchFamily="34" charset="0"/>
                <a:ea typeface="Calibri" panose="020F0502020204030204" pitchFamily="34" charset="0"/>
                <a:cs typeface="Times New Roman" panose="02020603050405020304" pitchFamily="18" charset="0"/>
              </a:rPr>
              <a:t>Celebrating the medicalizing of pre-teens</a:t>
            </a:r>
          </a:p>
        </p:txBody>
      </p:sp>
    </p:spTree>
    <p:extLst>
      <p:ext uri="{BB962C8B-B14F-4D97-AF65-F5344CB8AC3E}">
        <p14:creationId xmlns:p14="http://schemas.microsoft.com/office/powerpoint/2010/main" val="1746669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2C016D-1A64-44C1-9979-E1A2594646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0328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B39393A-7D17-4A81-8D01-B14BD7724FCE}"/>
              </a:ext>
            </a:extLst>
          </p:cNvPr>
          <p:cNvGraphicFramePr>
            <a:graphicFrameLocks noGrp="1"/>
          </p:cNvGraphicFramePr>
          <p:nvPr>
            <p:extLst>
              <p:ext uri="{D42A27DB-BD31-4B8C-83A1-F6EECF244321}">
                <p14:modId xmlns:p14="http://schemas.microsoft.com/office/powerpoint/2010/main" val="50694731"/>
              </p:ext>
            </p:extLst>
          </p:nvPr>
        </p:nvGraphicFramePr>
        <p:xfrm>
          <a:off x="762000" y="361950"/>
          <a:ext cx="7772400" cy="3718560"/>
        </p:xfrm>
        <a:graphic>
          <a:graphicData uri="http://schemas.openxmlformats.org/drawingml/2006/table">
            <a:tbl>
              <a:tblPr bandRow="1">
                <a:tableStyleId>{5C22544A-7EE6-4342-B048-85BDC9FD1C3A}</a:tableStyleId>
              </a:tblPr>
              <a:tblGrid>
                <a:gridCol w="2419709">
                  <a:extLst>
                    <a:ext uri="{9D8B030D-6E8A-4147-A177-3AD203B41FA5}">
                      <a16:colId xmlns:a16="http://schemas.microsoft.com/office/drawing/2014/main" val="3821515571"/>
                    </a:ext>
                  </a:extLst>
                </a:gridCol>
                <a:gridCol w="5352691">
                  <a:extLst>
                    <a:ext uri="{9D8B030D-6E8A-4147-A177-3AD203B41FA5}">
                      <a16:colId xmlns:a16="http://schemas.microsoft.com/office/drawing/2014/main" val="3306946187"/>
                    </a:ext>
                  </a:extLst>
                </a:gridCol>
              </a:tblGrid>
              <a:tr h="370840">
                <a:tc>
                  <a:txBody>
                    <a:bodyPr/>
                    <a:lstStyle/>
                    <a:p>
                      <a:r>
                        <a:rPr lang="en-CA" sz="2000" b="1" dirty="0">
                          <a:solidFill>
                            <a:schemeClr val="tx1"/>
                          </a:solidFill>
                        </a:rPr>
                        <a:t>Gender Dysphoria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b="0" dirty="0">
                          <a:solidFill>
                            <a:schemeClr val="tx1"/>
                          </a:solidFill>
                        </a:rPr>
                        <a:t>Clinical diagnosis of significant distress for incongruity between sex and gender identity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8794866"/>
                  </a:ext>
                </a:extLst>
              </a:tr>
              <a:tr h="370840">
                <a:tc>
                  <a:txBody>
                    <a:bodyPr/>
                    <a:lstStyle/>
                    <a:p>
                      <a:r>
                        <a:rPr lang="en-CA" sz="2000" b="1" dirty="0">
                          <a:solidFill>
                            <a:schemeClr val="tx1"/>
                          </a:solidFill>
                        </a:rPr>
                        <a:t>Transsexual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b="0" dirty="0">
                          <a:solidFill>
                            <a:schemeClr val="tx1"/>
                          </a:solidFill>
                        </a:rPr>
                        <a:t>Older term still used in some medical literature to denote those who have medically transitioned with hormones and/or surgeries.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371122"/>
                  </a:ext>
                </a:extLst>
              </a:tr>
              <a:tr h="370840">
                <a:tc>
                  <a:txBody>
                    <a:bodyPr/>
                    <a:lstStyle/>
                    <a:p>
                      <a:r>
                        <a:rPr lang="en-CA" sz="2000" b="1" dirty="0">
                          <a:solidFill>
                            <a:schemeClr val="tx1"/>
                          </a:solidFill>
                        </a:rPr>
                        <a:t>Transvestite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b="0" dirty="0">
                          <a:solidFill>
                            <a:schemeClr val="tx1"/>
                          </a:solidFill>
                        </a:rPr>
                        <a:t>Those who cross-dress, mostly men, usually for sexual arousal. Included in the broader category of “transgender”.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9476103"/>
                  </a:ext>
                </a:extLst>
              </a:tr>
              <a:tr h="370840">
                <a:tc>
                  <a:txBody>
                    <a:bodyPr/>
                    <a:lstStyle/>
                    <a:p>
                      <a:r>
                        <a:rPr lang="en-CA" sz="2000" b="1" dirty="0">
                          <a:solidFill>
                            <a:schemeClr val="tx1"/>
                          </a:solidFill>
                        </a:rPr>
                        <a:t>Intersex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b="0" dirty="0">
                          <a:solidFill>
                            <a:schemeClr val="tx1"/>
                          </a:solidFill>
                        </a:rPr>
                        <a:t>Sexual disorders of chromosomes, genitalia, or reproductive organs that aren’t correctly sexually dimorphic.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688096"/>
                  </a:ext>
                </a:extLst>
              </a:tr>
            </a:tbl>
          </a:graphicData>
        </a:graphic>
      </p:graphicFrame>
    </p:spTree>
    <p:extLst>
      <p:ext uri="{BB962C8B-B14F-4D97-AF65-F5344CB8AC3E}">
        <p14:creationId xmlns:p14="http://schemas.microsoft.com/office/powerpoint/2010/main" val="290253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2000249"/>
          </a:xfrm>
        </p:spPr>
        <p:txBody>
          <a:bodyPr>
            <a:normAutofit/>
          </a:bodyPr>
          <a:lstStyle/>
          <a:p>
            <a:r>
              <a:rPr lang="en-CA" dirty="0"/>
              <a:t>Homosexuality: Nature or Nurture?</a:t>
            </a:r>
          </a:p>
        </p:txBody>
      </p:sp>
      <p:sp>
        <p:nvSpPr>
          <p:cNvPr id="5" name="Subtitle 4"/>
          <p:cNvSpPr>
            <a:spLocks noGrp="1"/>
          </p:cNvSpPr>
          <p:nvPr>
            <p:ph type="subTitle" idx="1"/>
          </p:nvPr>
        </p:nvSpPr>
        <p:spPr>
          <a:xfrm>
            <a:off x="3886200" y="133350"/>
            <a:ext cx="5029200" cy="5010150"/>
          </a:xfrm>
        </p:spPr>
        <p:txBody>
          <a:bodyPr>
            <a:normAutofit/>
          </a:bodyPr>
          <a:lstStyle/>
          <a:p>
            <a:r>
              <a:rPr lang="en-CA" sz="2400" b="0" dirty="0">
                <a:solidFill>
                  <a:schemeClr val="tx1"/>
                </a:solidFill>
              </a:rPr>
              <a:t>There are almost certainly pre-birth factors (whether genetic, epigenetic, or more likely, hormonal). </a:t>
            </a:r>
            <a:br>
              <a:rPr lang="en-CA" sz="2400" b="0" dirty="0">
                <a:solidFill>
                  <a:schemeClr val="tx1"/>
                </a:solidFill>
              </a:rPr>
            </a:br>
            <a:br>
              <a:rPr lang="en-CA" sz="2400" b="0" dirty="0">
                <a:solidFill>
                  <a:schemeClr val="tx1"/>
                </a:solidFill>
              </a:rPr>
            </a:br>
            <a:r>
              <a:rPr lang="en-CA" sz="2400" b="0" dirty="0">
                <a:solidFill>
                  <a:schemeClr val="tx1"/>
                </a:solidFill>
              </a:rPr>
              <a:t>The heritability of homosexuality is, however, no more than for dozens of other behaviors, including smoking and divorce. </a:t>
            </a:r>
          </a:p>
          <a:p>
            <a:endParaRPr lang="en-CA" sz="2400" b="0" dirty="0">
              <a:solidFill>
                <a:schemeClr val="tx1"/>
              </a:solidFill>
            </a:endParaRPr>
          </a:p>
          <a:p>
            <a:endParaRPr lang="en-US" sz="2800" b="0" dirty="0">
              <a:solidFill>
                <a:schemeClr val="tx1"/>
              </a:solidFill>
            </a:endParaRPr>
          </a:p>
        </p:txBody>
      </p:sp>
    </p:spTree>
    <p:extLst>
      <p:ext uri="{BB962C8B-B14F-4D97-AF65-F5344CB8AC3E}">
        <p14:creationId xmlns:p14="http://schemas.microsoft.com/office/powerpoint/2010/main" val="390391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2000249"/>
          </a:xfrm>
        </p:spPr>
        <p:txBody>
          <a:bodyPr>
            <a:normAutofit/>
          </a:bodyPr>
          <a:lstStyle/>
          <a:p>
            <a:r>
              <a:rPr lang="en-CA" dirty="0"/>
              <a:t>Homosexuality: Nature or Nurture?</a:t>
            </a:r>
          </a:p>
        </p:txBody>
      </p:sp>
      <p:sp>
        <p:nvSpPr>
          <p:cNvPr id="5" name="Subtitle 4"/>
          <p:cNvSpPr>
            <a:spLocks noGrp="1"/>
          </p:cNvSpPr>
          <p:nvPr>
            <p:ph type="subTitle" idx="1"/>
          </p:nvPr>
        </p:nvSpPr>
        <p:spPr>
          <a:xfrm>
            <a:off x="3352800" y="133350"/>
            <a:ext cx="5562600" cy="5010150"/>
          </a:xfrm>
        </p:spPr>
        <p:txBody>
          <a:bodyPr>
            <a:normAutofit fontScale="92500" lnSpcReduction="10000"/>
          </a:bodyPr>
          <a:lstStyle/>
          <a:p>
            <a:r>
              <a:rPr lang="en-CA" sz="2400" b="0" dirty="0">
                <a:solidFill>
                  <a:schemeClr val="tx1"/>
                </a:solidFill>
              </a:rPr>
              <a:t>Over the last 5 years the academic consensus is that homosexuality is </a:t>
            </a:r>
            <a:r>
              <a:rPr lang="en-CA" sz="2400" b="0" i="1" dirty="0">
                <a:solidFill>
                  <a:schemeClr val="tx1"/>
                </a:solidFill>
              </a:rPr>
              <a:t>not </a:t>
            </a:r>
            <a:r>
              <a:rPr lang="en-CA" sz="2400" b="0" dirty="0">
                <a:solidFill>
                  <a:schemeClr val="tx1"/>
                </a:solidFill>
              </a:rPr>
              <a:t>immutable. Studies by Diamond, Ott, Katz-Wise and others show enormous rates of fluidity in non-heterosexuality. (Diamond, 2016 </a:t>
            </a:r>
            <a:r>
              <a:rPr lang="en-CA" sz="2400" b="0" i="1" dirty="0">
                <a:solidFill>
                  <a:schemeClr val="tx1"/>
                </a:solidFill>
              </a:rPr>
              <a:t>Scrutinizing Immutability</a:t>
            </a:r>
            <a:r>
              <a:rPr lang="en-CA" sz="2400" b="0" dirty="0">
                <a:solidFill>
                  <a:schemeClr val="tx1"/>
                </a:solidFill>
              </a:rPr>
              <a:t>)</a:t>
            </a:r>
          </a:p>
          <a:p>
            <a:endParaRPr lang="en-CA" sz="2400" b="0" dirty="0">
              <a:solidFill>
                <a:schemeClr val="tx1"/>
              </a:solidFill>
            </a:endParaRPr>
          </a:p>
          <a:p>
            <a:r>
              <a:rPr lang="en-CA" sz="2400" b="0" dirty="0">
                <a:solidFill>
                  <a:schemeClr val="tx1"/>
                </a:solidFill>
              </a:rPr>
              <a:t>“</a:t>
            </a:r>
            <a:r>
              <a:rPr lang="en-US" sz="2400" b="0" dirty="0">
                <a:solidFill>
                  <a:schemeClr val="tx1"/>
                </a:solidFill>
              </a:rPr>
              <a:t>I feel that as a community, the queers have to stop saying, ‘Please help us.  We were born this way and we can’t change’ as an argument for legal standing.  I don’t think we need that argument and that argument is going to bite us in the ass.  Now we know that there is enough data out there that the other side is aware as much as we are aware of it.” (Diamond, 2013)</a:t>
            </a:r>
            <a:endParaRPr lang="en-CA" sz="2400" b="0" dirty="0">
              <a:solidFill>
                <a:schemeClr val="tx1"/>
              </a:solidFill>
            </a:endParaRPr>
          </a:p>
          <a:p>
            <a:endParaRPr lang="en-CA" sz="2400" b="0" dirty="0">
              <a:solidFill>
                <a:schemeClr val="tx1"/>
              </a:solidFill>
            </a:endParaRPr>
          </a:p>
          <a:p>
            <a:endParaRPr lang="en-US" sz="2800" b="0" dirty="0">
              <a:solidFill>
                <a:schemeClr val="tx1"/>
              </a:solidFill>
            </a:endParaRPr>
          </a:p>
        </p:txBody>
      </p:sp>
    </p:spTree>
    <p:extLst>
      <p:ext uri="{BB962C8B-B14F-4D97-AF65-F5344CB8AC3E}">
        <p14:creationId xmlns:p14="http://schemas.microsoft.com/office/powerpoint/2010/main" val="188966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2000249"/>
          </a:xfrm>
        </p:spPr>
        <p:txBody>
          <a:bodyPr>
            <a:normAutofit/>
          </a:bodyPr>
          <a:lstStyle/>
          <a:p>
            <a:r>
              <a:rPr lang="en-CA" dirty="0"/>
              <a:t>Homosexuality: Nature or Nurture?</a:t>
            </a:r>
          </a:p>
        </p:txBody>
      </p:sp>
      <p:sp>
        <p:nvSpPr>
          <p:cNvPr id="5" name="Subtitle 4"/>
          <p:cNvSpPr>
            <a:spLocks noGrp="1"/>
          </p:cNvSpPr>
          <p:nvPr>
            <p:ph type="subTitle" idx="1"/>
          </p:nvPr>
        </p:nvSpPr>
        <p:spPr>
          <a:xfrm>
            <a:off x="3429000" y="133350"/>
            <a:ext cx="5486400" cy="5010150"/>
          </a:xfrm>
        </p:spPr>
        <p:txBody>
          <a:bodyPr>
            <a:normAutofit/>
          </a:bodyPr>
          <a:lstStyle/>
          <a:p>
            <a:r>
              <a:rPr lang="en-US" sz="2400" b="0" dirty="0" err="1">
                <a:solidFill>
                  <a:schemeClr val="tx1"/>
                </a:solidFill>
                <a:hlinkClick r:id="rId3"/>
              </a:rPr>
              <a:t>Savin</a:t>
            </a:r>
            <a:r>
              <a:rPr lang="en-US" sz="2400" b="0" dirty="0">
                <a:solidFill>
                  <a:schemeClr val="tx1"/>
                </a:solidFill>
                <a:hlinkClick r:id="rId3"/>
              </a:rPr>
              <a:t>-Williams (2007</a:t>
            </a:r>
            <a:r>
              <a:rPr lang="en-US" sz="2400" b="0" dirty="0">
                <a:solidFill>
                  <a:schemeClr val="tx1"/>
                </a:solidFill>
              </a:rPr>
              <a:t>): In a large, longitudinal, population-based US study, found that 83% of same-sex behaved adolescents became exclusively heterosexually behaved in 6 years. </a:t>
            </a:r>
          </a:p>
          <a:p>
            <a:pPr marL="4763" indent="-4763" algn="l"/>
            <a:endParaRPr lang="en-US" sz="2400" b="0" dirty="0">
              <a:solidFill>
                <a:schemeClr val="tx1"/>
              </a:solidFill>
            </a:endParaRPr>
          </a:p>
          <a:p>
            <a:pPr marL="4763" indent="-4763"/>
            <a:r>
              <a:rPr lang="en-US" sz="2400" b="0" dirty="0">
                <a:solidFill>
                  <a:schemeClr val="tx1"/>
                </a:solidFill>
              </a:rPr>
              <a:t>“The instability of same-sex romantic attraction and behavior… presents a dilemma for sex researchers who portray nonheterosexuality </a:t>
            </a:r>
            <a:r>
              <a:rPr lang="en-US" sz="2400" b="0" i="1" dirty="0">
                <a:solidFill>
                  <a:schemeClr val="tx1"/>
                </a:solidFill>
              </a:rPr>
              <a:t>as a stable trait of individuals” </a:t>
            </a:r>
            <a:r>
              <a:rPr lang="en-US" sz="2400" b="0" dirty="0">
                <a:solidFill>
                  <a:schemeClr val="tx1"/>
                </a:solidFill>
              </a:rPr>
              <a:t>(emphasis mine)</a:t>
            </a:r>
            <a:endParaRPr lang="en-CA" sz="2400" b="0" dirty="0">
              <a:solidFill>
                <a:schemeClr val="tx1"/>
              </a:solidFill>
            </a:endParaRPr>
          </a:p>
          <a:p>
            <a:endParaRPr lang="en-CA" sz="2400" b="0" dirty="0">
              <a:solidFill>
                <a:schemeClr val="tx1"/>
              </a:solidFill>
            </a:endParaRPr>
          </a:p>
          <a:p>
            <a:endParaRPr lang="en-US" sz="2800" b="0" dirty="0">
              <a:solidFill>
                <a:schemeClr val="tx1"/>
              </a:solidFill>
            </a:endParaRPr>
          </a:p>
        </p:txBody>
      </p:sp>
    </p:spTree>
    <p:extLst>
      <p:ext uri="{BB962C8B-B14F-4D97-AF65-F5344CB8AC3E}">
        <p14:creationId xmlns:p14="http://schemas.microsoft.com/office/powerpoint/2010/main" val="120633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2457449"/>
          </a:xfrm>
        </p:spPr>
        <p:txBody>
          <a:bodyPr>
            <a:normAutofit/>
          </a:bodyPr>
          <a:lstStyle/>
          <a:p>
            <a:r>
              <a:rPr lang="en-CA" dirty="0"/>
              <a:t>Homosexuality and Associated Risks</a:t>
            </a:r>
          </a:p>
        </p:txBody>
      </p:sp>
      <p:sp>
        <p:nvSpPr>
          <p:cNvPr id="5" name="Subtitle 4"/>
          <p:cNvSpPr>
            <a:spLocks noGrp="1"/>
          </p:cNvSpPr>
          <p:nvPr>
            <p:ph type="subTitle" idx="1"/>
          </p:nvPr>
        </p:nvSpPr>
        <p:spPr>
          <a:xfrm>
            <a:off x="3886200" y="133350"/>
            <a:ext cx="5029200" cy="5010150"/>
          </a:xfrm>
        </p:spPr>
        <p:txBody>
          <a:bodyPr>
            <a:normAutofit fontScale="92500" lnSpcReduction="10000"/>
          </a:bodyPr>
          <a:lstStyle/>
          <a:p>
            <a:pPr algn="l"/>
            <a:r>
              <a:rPr lang="en-US" sz="2400" dirty="0">
                <a:solidFill>
                  <a:schemeClr val="tx1"/>
                </a:solidFill>
              </a:rPr>
              <a:t>Same-Sex </a:t>
            </a:r>
            <a:r>
              <a:rPr lang="en-US" sz="2400" dirty="0" err="1">
                <a:solidFill>
                  <a:schemeClr val="tx1"/>
                </a:solidFill>
              </a:rPr>
              <a:t>Behaviour</a:t>
            </a:r>
            <a:r>
              <a:rPr lang="en-US" sz="2400" dirty="0">
                <a:solidFill>
                  <a:schemeClr val="tx1"/>
                </a:solidFill>
              </a:rPr>
              <a:t> and Identity Associations in Adolescents:</a:t>
            </a:r>
          </a:p>
          <a:p>
            <a:pPr marL="223838" indent="-223838" algn="l">
              <a:buFont typeface="Arial"/>
              <a:buChar char="•"/>
            </a:pPr>
            <a:r>
              <a:rPr lang="en-US" sz="2400" b="0" dirty="0" err="1">
                <a:solidFill>
                  <a:schemeClr val="tx1"/>
                </a:solidFill>
              </a:rPr>
              <a:t>Suicidality</a:t>
            </a:r>
            <a:r>
              <a:rPr lang="en-US" sz="2400" b="0" dirty="0">
                <a:solidFill>
                  <a:schemeClr val="tx1"/>
                </a:solidFill>
              </a:rPr>
              <a:t> (Zhao, 2010; King, 2008)</a:t>
            </a:r>
          </a:p>
          <a:p>
            <a:pPr marL="223838" indent="-223838" algn="l">
              <a:buFont typeface="Arial"/>
              <a:buChar char="•"/>
            </a:pPr>
            <a:r>
              <a:rPr lang="en-US" sz="2400" b="0" dirty="0">
                <a:solidFill>
                  <a:schemeClr val="tx1"/>
                </a:solidFill>
              </a:rPr>
              <a:t>Teen pregnancy (</a:t>
            </a:r>
            <a:r>
              <a:rPr lang="en-US" sz="2400" b="0" dirty="0" err="1">
                <a:solidFill>
                  <a:schemeClr val="tx1"/>
                </a:solidFill>
              </a:rPr>
              <a:t>Saewyc</a:t>
            </a:r>
            <a:r>
              <a:rPr lang="en-US" sz="2400" b="0" dirty="0">
                <a:solidFill>
                  <a:schemeClr val="tx1"/>
                </a:solidFill>
              </a:rPr>
              <a:t>, 2014)</a:t>
            </a:r>
          </a:p>
          <a:p>
            <a:pPr marL="223838" indent="-223838" algn="l">
              <a:buFont typeface="Arial"/>
              <a:buChar char="•"/>
            </a:pPr>
            <a:r>
              <a:rPr lang="en-US" sz="2400" b="0" dirty="0">
                <a:solidFill>
                  <a:schemeClr val="tx1"/>
                </a:solidFill>
              </a:rPr>
              <a:t>Childhood sexual trauma</a:t>
            </a:r>
            <a:r>
              <a:rPr lang="en-US" sz="2400" b="0" dirty="0">
                <a:solidFill>
                  <a:schemeClr val="tx1"/>
                </a:solidFill>
                <a:sym typeface="Wingdings" pitchFamily="2" charset="2"/>
              </a:rPr>
              <a:t> future SSB (Wilson, 2010)</a:t>
            </a:r>
            <a:r>
              <a:rPr lang="en-US" sz="2400" b="0" dirty="0">
                <a:solidFill>
                  <a:schemeClr val="tx1"/>
                </a:solidFill>
              </a:rPr>
              <a:t>  </a:t>
            </a:r>
          </a:p>
          <a:p>
            <a:pPr marL="223838" indent="-223838" algn="l">
              <a:buFont typeface="Arial"/>
              <a:buChar char="•"/>
            </a:pPr>
            <a:r>
              <a:rPr lang="en-US" sz="2400" b="0" dirty="0">
                <a:solidFill>
                  <a:schemeClr val="tx1"/>
                </a:solidFill>
              </a:rPr>
              <a:t>Childhood separation anxiety (Patterson, 2017)</a:t>
            </a:r>
          </a:p>
          <a:p>
            <a:pPr marL="223838" indent="-223838" algn="l">
              <a:buFont typeface="Arial"/>
              <a:buChar char="•"/>
            </a:pPr>
            <a:r>
              <a:rPr lang="en-US" sz="2400" b="0" dirty="0">
                <a:solidFill>
                  <a:schemeClr val="tx1"/>
                </a:solidFill>
              </a:rPr>
              <a:t>Number of sexual partners (</a:t>
            </a:r>
            <a:r>
              <a:rPr lang="en-US" sz="2400" b="0" dirty="0" err="1">
                <a:solidFill>
                  <a:schemeClr val="tx1"/>
                </a:solidFill>
              </a:rPr>
              <a:t>Garafalo</a:t>
            </a:r>
            <a:r>
              <a:rPr lang="en-US" sz="2400" b="0" dirty="0">
                <a:solidFill>
                  <a:schemeClr val="tx1"/>
                </a:solidFill>
              </a:rPr>
              <a:t>, 1998)</a:t>
            </a:r>
          </a:p>
          <a:p>
            <a:pPr marL="223838" indent="-223838" algn="l">
              <a:buFont typeface="Arial"/>
              <a:buChar char="•"/>
            </a:pPr>
            <a:r>
              <a:rPr lang="en-US" sz="2400" b="0" dirty="0">
                <a:solidFill>
                  <a:schemeClr val="tx1"/>
                </a:solidFill>
              </a:rPr>
              <a:t>Early onset of sexual </a:t>
            </a:r>
            <a:r>
              <a:rPr lang="en-US" sz="2400" b="0" dirty="0" err="1">
                <a:solidFill>
                  <a:schemeClr val="tx1"/>
                </a:solidFill>
              </a:rPr>
              <a:t>behaviour</a:t>
            </a:r>
            <a:r>
              <a:rPr lang="en-US" sz="2400" b="0" dirty="0">
                <a:solidFill>
                  <a:schemeClr val="tx1"/>
                </a:solidFill>
              </a:rPr>
              <a:t> (</a:t>
            </a:r>
            <a:r>
              <a:rPr lang="en-US" sz="2400" b="0" dirty="0" err="1">
                <a:solidFill>
                  <a:schemeClr val="tx1"/>
                </a:solidFill>
              </a:rPr>
              <a:t>Garafalo</a:t>
            </a:r>
            <a:r>
              <a:rPr lang="en-US" sz="2400" b="0" dirty="0">
                <a:solidFill>
                  <a:schemeClr val="tx1"/>
                </a:solidFill>
              </a:rPr>
              <a:t>, 1998) </a:t>
            </a:r>
          </a:p>
          <a:p>
            <a:pPr marL="223838" indent="-223838" algn="l">
              <a:buFont typeface="Arial"/>
              <a:buChar char="•"/>
            </a:pPr>
            <a:r>
              <a:rPr lang="en-US" sz="2400" b="0" dirty="0">
                <a:solidFill>
                  <a:schemeClr val="tx1"/>
                </a:solidFill>
              </a:rPr>
              <a:t>Drug use (</a:t>
            </a:r>
            <a:r>
              <a:rPr lang="en-US" sz="2400" b="0" dirty="0" err="1">
                <a:solidFill>
                  <a:schemeClr val="tx1"/>
                </a:solidFill>
              </a:rPr>
              <a:t>Garafalo</a:t>
            </a:r>
            <a:r>
              <a:rPr lang="en-US" sz="2400" b="0" dirty="0">
                <a:solidFill>
                  <a:schemeClr val="tx1"/>
                </a:solidFill>
              </a:rPr>
              <a:t>, 1998)</a:t>
            </a:r>
          </a:p>
          <a:p>
            <a:pPr marL="223838" indent="-223838" algn="l">
              <a:buFont typeface="Arial"/>
              <a:buChar char="•"/>
            </a:pPr>
            <a:r>
              <a:rPr lang="en-US" sz="2400" b="0" dirty="0">
                <a:solidFill>
                  <a:schemeClr val="tx1"/>
                </a:solidFill>
              </a:rPr>
              <a:t>Criminality (Beaver, 2016)</a:t>
            </a:r>
          </a:p>
          <a:p>
            <a:pPr algn="l"/>
            <a:endParaRPr lang="en-US" sz="2400" dirty="0">
              <a:solidFill>
                <a:schemeClr val="tx1"/>
              </a:solidFill>
            </a:endParaRPr>
          </a:p>
          <a:p>
            <a:pPr algn="l"/>
            <a:endParaRPr lang="en-US" sz="2400" b="0" dirty="0">
              <a:solidFill>
                <a:schemeClr val="tx1"/>
              </a:solidFill>
            </a:endParaRPr>
          </a:p>
        </p:txBody>
      </p:sp>
    </p:spTree>
    <p:extLst>
      <p:ext uri="{BB962C8B-B14F-4D97-AF65-F5344CB8AC3E}">
        <p14:creationId xmlns:p14="http://schemas.microsoft.com/office/powerpoint/2010/main" val="383898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2971800" cy="2457449"/>
          </a:xfrm>
        </p:spPr>
        <p:txBody>
          <a:bodyPr>
            <a:normAutofit/>
          </a:bodyPr>
          <a:lstStyle/>
          <a:p>
            <a:r>
              <a:rPr lang="en-CA" dirty="0"/>
              <a:t>Homosexuality and Associated Risks</a:t>
            </a:r>
          </a:p>
        </p:txBody>
      </p:sp>
      <p:sp>
        <p:nvSpPr>
          <p:cNvPr id="5" name="Subtitle 4"/>
          <p:cNvSpPr>
            <a:spLocks noGrp="1"/>
          </p:cNvSpPr>
          <p:nvPr>
            <p:ph type="subTitle" idx="1"/>
          </p:nvPr>
        </p:nvSpPr>
        <p:spPr>
          <a:xfrm>
            <a:off x="3886200" y="133350"/>
            <a:ext cx="5029200" cy="5010150"/>
          </a:xfrm>
        </p:spPr>
        <p:txBody>
          <a:bodyPr>
            <a:normAutofit/>
          </a:bodyPr>
          <a:lstStyle/>
          <a:p>
            <a:pPr algn="l"/>
            <a:r>
              <a:rPr lang="en-US" sz="2400" dirty="0">
                <a:solidFill>
                  <a:schemeClr val="tx1"/>
                </a:solidFill>
              </a:rPr>
              <a:t>Minority-stress theory doesn’t completely explain these disparities:</a:t>
            </a:r>
          </a:p>
          <a:p>
            <a:pPr marL="223838" indent="-223838" algn="l">
              <a:buFont typeface="Arial"/>
              <a:buChar char="•"/>
            </a:pPr>
            <a:r>
              <a:rPr lang="en-US" sz="2400" b="0" dirty="0">
                <a:solidFill>
                  <a:schemeClr val="tx1"/>
                </a:solidFill>
              </a:rPr>
              <a:t>Reductions in risk levels often around 20-30%</a:t>
            </a:r>
          </a:p>
          <a:p>
            <a:pPr marL="223838" indent="-223838" algn="l">
              <a:buFont typeface="Arial"/>
              <a:buChar char="•"/>
            </a:pPr>
            <a:r>
              <a:rPr lang="en-US" sz="2400" b="0" dirty="0">
                <a:solidFill>
                  <a:schemeClr val="tx1"/>
                </a:solidFill>
              </a:rPr>
              <a:t>Studies from very progressive places keep reporting highly elevated risks</a:t>
            </a:r>
          </a:p>
          <a:p>
            <a:pPr marL="223838" indent="-223838" algn="l">
              <a:buFont typeface="Arial"/>
              <a:buChar char="•"/>
            </a:pPr>
            <a:r>
              <a:rPr lang="en-US" sz="2400" b="0" dirty="0">
                <a:solidFill>
                  <a:schemeClr val="tx1"/>
                </a:solidFill>
              </a:rPr>
              <a:t>“Adverse childhood effects” like household mental illness, incarcerated household member, sexual abuse higher among non-heterosexuals (Andersen, 2013)</a:t>
            </a:r>
          </a:p>
          <a:p>
            <a:pPr algn="l"/>
            <a:endParaRPr lang="en-US" sz="2400" b="0" dirty="0">
              <a:solidFill>
                <a:schemeClr val="tx1"/>
              </a:solidFill>
            </a:endParaRPr>
          </a:p>
          <a:p>
            <a:pPr marL="223838" indent="-223838" algn="l">
              <a:buFont typeface="Arial"/>
              <a:buChar char="•"/>
            </a:pPr>
            <a:endParaRPr lang="en-US" sz="2400" b="0" dirty="0">
              <a:solidFill>
                <a:schemeClr val="tx1"/>
              </a:solidFill>
            </a:endParaRPr>
          </a:p>
          <a:p>
            <a:pPr marL="223838" indent="-223838" algn="l">
              <a:buFont typeface="Arial"/>
              <a:buChar char="•"/>
            </a:pPr>
            <a:endParaRPr lang="en-US" sz="2400" b="0" dirty="0">
              <a:solidFill>
                <a:schemeClr val="tx1"/>
              </a:solidFill>
            </a:endParaRPr>
          </a:p>
          <a:p>
            <a:pPr marL="223838" indent="-223838" algn="l">
              <a:buFont typeface="Arial"/>
              <a:buChar char="•"/>
            </a:pPr>
            <a:endParaRPr lang="en-US" sz="2400" b="0" dirty="0">
              <a:solidFill>
                <a:schemeClr val="tx1"/>
              </a:solidFill>
            </a:endParaRPr>
          </a:p>
          <a:p>
            <a:pPr algn="l"/>
            <a:endParaRPr lang="en-US" sz="2400" dirty="0">
              <a:solidFill>
                <a:schemeClr val="tx1"/>
              </a:solidFill>
            </a:endParaRPr>
          </a:p>
          <a:p>
            <a:pPr algn="l"/>
            <a:endParaRPr lang="en-US" sz="2400" b="0" dirty="0">
              <a:solidFill>
                <a:schemeClr val="tx1"/>
              </a:solidFill>
            </a:endParaRPr>
          </a:p>
        </p:txBody>
      </p:sp>
    </p:spTree>
    <p:extLst>
      <p:ext uri="{BB962C8B-B14F-4D97-AF65-F5344CB8AC3E}">
        <p14:creationId xmlns:p14="http://schemas.microsoft.com/office/powerpoint/2010/main" val="2781090327"/>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1E4E79"/>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ctr">
          <a:defRPr sz="2000" b="1" dirty="0" smtClean="0">
            <a:latin typeface="Cambria" panose="02040503050406030204" pitchFamily="18" charset="0"/>
          </a:defRPr>
        </a:defPPr>
      </a:lstStyle>
      <a:style>
        <a:lnRef idx="2">
          <a:schemeClr val="accent5"/>
        </a:lnRef>
        <a:fillRef idx="1">
          <a:schemeClr val="lt1"/>
        </a:fillRef>
        <a:effectRef idx="0">
          <a:schemeClr val="accent5"/>
        </a:effectRef>
        <a:fontRef idx="minor">
          <a:schemeClr val="dk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33293</TotalTime>
  <Words>2690</Words>
  <Application>Microsoft Office PowerPoint</Application>
  <PresentationFormat>On-screen Show (16:9)</PresentationFormat>
  <Paragraphs>204</Paragraphs>
  <Slides>31</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 Black</vt:lpstr>
      <vt:lpstr>Calibri</vt:lpstr>
      <vt:lpstr>Calibri Light</vt:lpstr>
      <vt:lpstr>Cambria</vt:lpstr>
      <vt:lpstr>Open Sans</vt:lpstr>
      <vt:lpstr>Roboto</vt:lpstr>
      <vt:lpstr>blank</vt:lpstr>
      <vt:lpstr>Office Theme</vt:lpstr>
      <vt:lpstr>Apologetics and the Medical Literature on SOGI Sexual Orientation, Gender Identity, and Children Presentation by Paul Dirks    Twitter: @pauldirks Read over 700 peer-reviewed research articles on sex and gender Pastor, Father of five.  I love and appreciate LGBT persons I have personally read every study I cite in the presentation. </vt:lpstr>
      <vt:lpstr>What is the Christian’s relationship to empirical truth?</vt:lpstr>
      <vt:lpstr>PowerPoint Presentation</vt:lpstr>
      <vt:lpstr>PowerPoint Presentation</vt:lpstr>
      <vt:lpstr>Homosexuality: Nature or Nurture?</vt:lpstr>
      <vt:lpstr>Homosexuality: Nature or Nurture?</vt:lpstr>
      <vt:lpstr>Homosexuality: Nature or Nurture?</vt:lpstr>
      <vt:lpstr>Homosexuality and Associated Risks</vt:lpstr>
      <vt:lpstr>Homosexuality and Associated Risks</vt:lpstr>
      <vt:lpstr>PowerPoint Presentation</vt:lpstr>
      <vt:lpstr>What percentage of the population is Transgender?</vt:lpstr>
      <vt:lpstr>PowerPoint Presentation</vt:lpstr>
      <vt:lpstr>PowerPoint Presentation</vt:lpstr>
      <vt:lpstr>Desistence of Gender Dysphoria</vt:lpstr>
      <vt:lpstr>Desistence of Gender Dysphoria</vt:lpstr>
      <vt:lpstr>Desistence of Gender Dysphoria</vt:lpstr>
      <vt:lpstr>Poor Outcomes for Transition</vt:lpstr>
      <vt:lpstr>Poor Outcomes for Transition</vt:lpstr>
      <vt:lpstr>Poor Outcomes for Transition: Asscheman, 2011 (Netherlands)</vt:lpstr>
      <vt:lpstr>Poor Outcomes for Transition: Dhejne, 2011 (Sweden)</vt:lpstr>
      <vt:lpstr>Poor Outcomes for Transition: Simonsen, 2016 (Denmark)</vt:lpstr>
      <vt:lpstr>Poor Outcomes for Transition: Simonsen, 2016 (Denmark)</vt:lpstr>
      <vt:lpstr>Vast Increases in the Number of Gender Dysphoric Children and Adolescents  Twenty-fold increase in 8 years in the UK</vt:lpstr>
      <vt:lpstr>PowerPoint Presentation</vt:lpstr>
      <vt:lpstr>PowerPoint Presentation</vt:lpstr>
      <vt:lpstr>PowerPoint Presentation</vt:lpstr>
      <vt:lpstr>“Born this way”?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Paul Dirks</cp:lastModifiedBy>
  <cp:revision>151</cp:revision>
  <cp:lastPrinted>2017-10-25T16:17:42Z</cp:lastPrinted>
  <dcterms:created xsi:type="dcterms:W3CDTF">2015-02-27T22:26:52Z</dcterms:created>
  <dcterms:modified xsi:type="dcterms:W3CDTF">2022-10-14T19:01:04Z</dcterms:modified>
</cp:coreProperties>
</file>