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9" r:id="rId4"/>
    <p:sldId id="260" r:id="rId5"/>
    <p:sldId id="261" r:id="rId6"/>
    <p:sldId id="262" r:id="rId7"/>
    <p:sldId id="263" r:id="rId8"/>
    <p:sldId id="264" r:id="rId9"/>
    <p:sldId id="282" r:id="rId10"/>
    <p:sldId id="265" r:id="rId11"/>
    <p:sldId id="281" r:id="rId12"/>
    <p:sldId id="283" r:id="rId13"/>
    <p:sldId id="284" r:id="rId14"/>
    <p:sldId id="285" r:id="rId15"/>
    <p:sldId id="266" r:id="rId16"/>
    <p:sldId id="2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3" autoAdjust="0"/>
    <p:restoredTop sz="69974" autoAdjust="0"/>
  </p:normalViewPr>
  <p:slideViewPr>
    <p:cSldViewPr snapToGrid="0">
      <p:cViewPr varScale="1">
        <p:scale>
          <a:sx n="80" d="100"/>
          <a:sy n="80" d="100"/>
        </p:scale>
        <p:origin x="150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D8E02E-50A3-4492-BA78-EA824526ECE7}" type="datetimeFigureOut">
              <a:rPr lang="en-CA" smtClean="0"/>
              <a:t>2022-10-12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37D90-7D24-4A64-8716-02383645C365}" type="slidenum">
              <a:rPr lang="en-CA" smtClean="0"/>
              <a:t>‹#›</a:t>
            </a:fld>
            <a:endParaRPr lang="en-CA"/>
          </a:p>
        </p:txBody>
      </p:sp>
    </p:spTree>
    <p:extLst>
      <p:ext uri="{BB962C8B-B14F-4D97-AF65-F5344CB8AC3E}">
        <p14:creationId xmlns:p14="http://schemas.microsoft.com/office/powerpoint/2010/main" val="3318595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God said, “Let us make man in our image, after our likeness. And let them have dominion over the fish of the sea and over the birds of the heavens and over the livestock and over all the earth and over every creeping thing that creeps on the earth.” So God created man in his own image, in the image of God he created him; male and female he created them.” (Ge 1:26–27)</a:t>
            </a:r>
          </a:p>
          <a:p>
            <a:endParaRPr lang="en-CA" dirty="0"/>
          </a:p>
          <a:p>
            <a:r>
              <a:rPr lang="en-CA" dirty="0"/>
              <a:t>Example. If I said which person of the Trinity is wisdom most clearly seen- Father. Humility- Son. Heresy, however, if you said the Father is wiser than the Son. </a:t>
            </a:r>
          </a:p>
        </p:txBody>
      </p:sp>
      <p:sp>
        <p:nvSpPr>
          <p:cNvPr id="4" name="Slide Number Placeholder 3"/>
          <p:cNvSpPr>
            <a:spLocks noGrp="1"/>
          </p:cNvSpPr>
          <p:nvPr>
            <p:ph type="sldNum" sz="quarter" idx="5"/>
          </p:nvPr>
        </p:nvSpPr>
        <p:spPr/>
        <p:txBody>
          <a:bodyPr/>
          <a:lstStyle/>
          <a:p>
            <a:fld id="{78237D90-7D24-4A64-8716-02383645C365}" type="slidenum">
              <a:rPr lang="en-CA" smtClean="0"/>
              <a:t>3</a:t>
            </a:fld>
            <a:endParaRPr lang="en-CA"/>
          </a:p>
        </p:txBody>
      </p:sp>
    </p:spTree>
    <p:extLst>
      <p:ext uri="{BB962C8B-B14F-4D97-AF65-F5344CB8AC3E}">
        <p14:creationId xmlns:p14="http://schemas.microsoft.com/office/powerpoint/2010/main" val="2507113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 </a:t>
            </a:r>
            <a:r>
              <a:rPr lang="en-CA" dirty="0" err="1"/>
              <a:t>Intro</a:t>
            </a:r>
            <a:r>
              <a:rPr lang="en-CA" dirty="0" err="1">
                <a:sym typeface="Wingdings" panose="05000000000000000000" pitchFamily="2" charset="2"/>
              </a:rPr>
              <a:t>Eternal</a:t>
            </a:r>
            <a:r>
              <a:rPr lang="en-CA" dirty="0">
                <a:sym typeface="Wingdings" panose="05000000000000000000" pitchFamily="2" charset="2"/>
              </a:rPr>
              <a:t> Purpose/</a:t>
            </a:r>
            <a:r>
              <a:rPr lang="en-CA" dirty="0" err="1">
                <a:sym typeface="Wingdings" panose="05000000000000000000" pitchFamily="2" charset="2"/>
              </a:rPr>
              <a:t>ConvenantCreation</a:t>
            </a:r>
            <a:r>
              <a:rPr lang="en-CA" dirty="0">
                <a:sym typeface="Wingdings" panose="05000000000000000000" pitchFamily="2" charset="2"/>
              </a:rPr>
              <a:t> – through him for him (Col 1:16)  Redemption given a name above every name because he humbled himself</a:t>
            </a:r>
          </a:p>
          <a:p>
            <a:endParaRPr lang="en-CA" dirty="0">
              <a:sym typeface="Wingdings" panose="05000000000000000000" pitchFamily="2" charset="2"/>
            </a:endParaRPr>
          </a:p>
          <a:p>
            <a:r>
              <a:rPr lang="en-CA" dirty="0">
                <a:sym typeface="Wingdings" panose="05000000000000000000" pitchFamily="2" charset="2"/>
              </a:rPr>
              <a:t>Trinitarian shape is reflected in marriage and sexual relations. You could say it is reflected in gender, but more clearly when that gender is manifested in a dyadic relationship of marriage</a:t>
            </a:r>
            <a:endParaRPr lang="en-CA" dirty="0"/>
          </a:p>
        </p:txBody>
      </p:sp>
      <p:sp>
        <p:nvSpPr>
          <p:cNvPr id="4" name="Slide Number Placeholder 3"/>
          <p:cNvSpPr>
            <a:spLocks noGrp="1"/>
          </p:cNvSpPr>
          <p:nvPr>
            <p:ph type="sldNum" sz="quarter" idx="5"/>
          </p:nvPr>
        </p:nvSpPr>
        <p:spPr/>
        <p:txBody>
          <a:bodyPr/>
          <a:lstStyle/>
          <a:p>
            <a:fld id="{78237D90-7D24-4A64-8716-02383645C365}" type="slidenum">
              <a:rPr lang="en-CA" smtClean="0"/>
              <a:t>12</a:t>
            </a:fld>
            <a:endParaRPr lang="en-CA"/>
          </a:p>
        </p:txBody>
      </p:sp>
    </p:spTree>
    <p:extLst>
      <p:ext uri="{BB962C8B-B14F-4D97-AF65-F5344CB8AC3E}">
        <p14:creationId xmlns:p14="http://schemas.microsoft.com/office/powerpoint/2010/main" val="2422069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8237D90-7D24-4A64-8716-02383645C365}" type="slidenum">
              <a:rPr lang="en-CA" smtClean="0"/>
              <a:t>13</a:t>
            </a:fld>
            <a:endParaRPr lang="en-CA"/>
          </a:p>
        </p:txBody>
      </p:sp>
    </p:spTree>
    <p:extLst>
      <p:ext uri="{BB962C8B-B14F-4D97-AF65-F5344CB8AC3E}">
        <p14:creationId xmlns:p14="http://schemas.microsoft.com/office/powerpoint/2010/main" val="2420735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is so disconcerting that these kinds of generalization are often seen as negative for women. They are positive characteristics that any woman would look for in a mate.</a:t>
            </a:r>
          </a:p>
          <a:p>
            <a:endParaRPr lang="en-CA" dirty="0"/>
          </a:p>
          <a:p>
            <a:r>
              <a:rPr lang="en-CA" dirty="0"/>
              <a:t>Resplendent: reflect the wonder and glory and beauty of God. There is a reason why the glory or beauty of women are exploited and sexualized in culture. Beauty is powerful. One of the most important and powerful things you can say to a young girl or woman is “you are beautiful”. 1 Cor 11 between authority and glory </a:t>
            </a:r>
            <a:r>
              <a:rPr lang="en-CA" dirty="0" err="1"/>
              <a:t>htat</a:t>
            </a:r>
            <a:r>
              <a:rPr lang="en-CA" dirty="0"/>
              <a:t> echoes out from the Father-Son relationship int eh </a:t>
            </a:r>
            <a:r>
              <a:rPr lang="en-CA" dirty="0" err="1"/>
              <a:t>Trienity</a:t>
            </a:r>
            <a:r>
              <a:rPr lang="en-CA" dirty="0"/>
              <a:t> to the husband wife relationship</a:t>
            </a:r>
          </a:p>
          <a:p>
            <a:endParaRPr lang="en-CA" dirty="0"/>
          </a:p>
          <a:p>
            <a:r>
              <a:rPr lang="en-CA" dirty="0"/>
              <a:t>Responsive: far quicker to respond in their spirits to needs. Women tend to have far more open spirits than men. </a:t>
            </a:r>
          </a:p>
          <a:p>
            <a:endParaRPr lang="en-CA" dirty="0"/>
          </a:p>
          <a:p>
            <a:r>
              <a:rPr lang="en-CA" dirty="0"/>
              <a:t>Restful: God rested. Self-satisfaction in God. Extravagance. Being not doing. Place of rest for her family. </a:t>
            </a:r>
          </a:p>
          <a:p>
            <a:endParaRPr lang="en-CA" dirty="0"/>
          </a:p>
        </p:txBody>
      </p:sp>
      <p:sp>
        <p:nvSpPr>
          <p:cNvPr id="4" name="Slide Number Placeholder 3"/>
          <p:cNvSpPr>
            <a:spLocks noGrp="1"/>
          </p:cNvSpPr>
          <p:nvPr>
            <p:ph type="sldNum" sz="quarter" idx="5"/>
          </p:nvPr>
        </p:nvSpPr>
        <p:spPr/>
        <p:txBody>
          <a:bodyPr/>
          <a:lstStyle/>
          <a:p>
            <a:fld id="{78237D90-7D24-4A64-8716-02383645C365}" type="slidenum">
              <a:rPr lang="en-CA" smtClean="0"/>
              <a:t>14</a:t>
            </a:fld>
            <a:endParaRPr lang="en-CA"/>
          </a:p>
        </p:txBody>
      </p:sp>
    </p:spTree>
    <p:extLst>
      <p:ext uri="{BB962C8B-B14F-4D97-AF65-F5344CB8AC3E}">
        <p14:creationId xmlns:p14="http://schemas.microsoft.com/office/powerpoint/2010/main" val="1289350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Already mentioned that in eternal generation we see an aspect of the fecundity of God. Interestingly, as a further piece of Trinitarian theology, many of the Early Church Fathers and some of the </a:t>
            </a:r>
            <a:r>
              <a:rPr lang="en-CA" dirty="0" err="1"/>
              <a:t>Medievals</a:t>
            </a:r>
            <a:r>
              <a:rPr lang="en-CA" dirty="0"/>
              <a:t> as well, saw in the triad of Adam-Eve-Seth or Adam-Eve-Cain a reflection of the Trinity. In this triad, if it is not already obvious, the HS is reflected in procreation. And I think that is fitting. I do think the analogy works, though not without limitations, as all analogies do. Without going into the theology, </a:t>
            </a:r>
          </a:p>
        </p:txBody>
      </p:sp>
      <p:sp>
        <p:nvSpPr>
          <p:cNvPr id="4" name="Slide Number Placeholder 3"/>
          <p:cNvSpPr>
            <a:spLocks noGrp="1"/>
          </p:cNvSpPr>
          <p:nvPr>
            <p:ph type="sldNum" sz="quarter" idx="5"/>
          </p:nvPr>
        </p:nvSpPr>
        <p:spPr/>
        <p:txBody>
          <a:bodyPr/>
          <a:lstStyle/>
          <a:p>
            <a:fld id="{78237D90-7D24-4A64-8716-02383645C365}" type="slidenum">
              <a:rPr lang="en-CA" smtClean="0"/>
              <a:t>15</a:t>
            </a:fld>
            <a:endParaRPr lang="en-CA"/>
          </a:p>
        </p:txBody>
      </p:sp>
    </p:spTree>
    <p:extLst>
      <p:ext uri="{BB962C8B-B14F-4D97-AF65-F5344CB8AC3E}">
        <p14:creationId xmlns:p14="http://schemas.microsoft.com/office/powerpoint/2010/main" val="372826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Procreation definition of marriage</a:t>
            </a:r>
          </a:p>
          <a:p>
            <a:endParaRPr lang="en-CA" dirty="0"/>
          </a:p>
          <a:p>
            <a:r>
              <a:rPr lang="en-CA" dirty="0"/>
              <a:t>Singleness – don’t want to harm anyone, (story of how matchmaking never works for me) , in raising our children we need to raise men to be fathers full stop. That’s normative. Raise girls to be mothers. That’s normative</a:t>
            </a:r>
          </a:p>
        </p:txBody>
      </p:sp>
      <p:sp>
        <p:nvSpPr>
          <p:cNvPr id="4" name="Slide Number Placeholder 3"/>
          <p:cNvSpPr>
            <a:spLocks noGrp="1"/>
          </p:cNvSpPr>
          <p:nvPr>
            <p:ph type="sldNum" sz="quarter" idx="5"/>
          </p:nvPr>
        </p:nvSpPr>
        <p:spPr/>
        <p:txBody>
          <a:bodyPr/>
          <a:lstStyle/>
          <a:p>
            <a:fld id="{78237D90-7D24-4A64-8716-02383645C365}" type="slidenum">
              <a:rPr lang="en-CA" smtClean="0"/>
              <a:t>16</a:t>
            </a:fld>
            <a:endParaRPr lang="en-CA"/>
          </a:p>
        </p:txBody>
      </p:sp>
    </p:spTree>
    <p:extLst>
      <p:ext uri="{BB962C8B-B14F-4D97-AF65-F5344CB8AC3E}">
        <p14:creationId xmlns:p14="http://schemas.microsoft.com/office/powerpoint/2010/main" val="1500559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*Some would argue the only distinction</a:t>
            </a:r>
          </a:p>
        </p:txBody>
      </p:sp>
      <p:sp>
        <p:nvSpPr>
          <p:cNvPr id="4" name="Slide Number Placeholder 3"/>
          <p:cNvSpPr>
            <a:spLocks noGrp="1"/>
          </p:cNvSpPr>
          <p:nvPr>
            <p:ph type="sldNum" sz="quarter" idx="5"/>
          </p:nvPr>
        </p:nvSpPr>
        <p:spPr/>
        <p:txBody>
          <a:bodyPr/>
          <a:lstStyle/>
          <a:p>
            <a:fld id="{78237D90-7D24-4A64-8716-02383645C365}" type="slidenum">
              <a:rPr lang="en-CA" smtClean="0"/>
              <a:t>4</a:t>
            </a:fld>
            <a:endParaRPr lang="en-CA"/>
          </a:p>
        </p:txBody>
      </p:sp>
    </p:spTree>
    <p:extLst>
      <p:ext uri="{BB962C8B-B14F-4D97-AF65-F5344CB8AC3E}">
        <p14:creationId xmlns:p14="http://schemas.microsoft.com/office/powerpoint/2010/main" val="3003145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God eternally begets nothing less than God. </a:t>
            </a:r>
          </a:p>
          <a:p>
            <a:r>
              <a:rPr lang="en-CA" dirty="0"/>
              <a:t>It is natural then that this kind of God would create. Creation isn’t necessary. But it would seem inevitable considering the kind of abundance and fruitfulness that is in God. </a:t>
            </a:r>
          </a:p>
          <a:p>
            <a:endParaRPr lang="en-CA" dirty="0"/>
          </a:p>
          <a:p>
            <a:r>
              <a:rPr lang="en-CA" dirty="0"/>
              <a:t>Image of God in man: equality/diversity, but also there is a fecundity, generative potential within mankind. Linger here and talk about the angels. Hebrews. What is different about the angels and man. Angels are messengers, not made in God’s image. Though more powerful and glorious in appearance, there is a breadth, you might say a potential to man that in many ways surpasses the angels. Breadth of human relationships, family</a:t>
            </a:r>
            <a:r>
              <a:rPr lang="en-CA" dirty="0">
                <a:sym typeface="Wingdings" panose="05000000000000000000" pitchFamily="2" charset="2"/>
              </a:rPr>
              <a:t> society, procreate, build for ourselves little kingdoms and clans that unless Christ returns to arrest history and usher in the end, is capable of expansion forevermore. Remarkable. </a:t>
            </a:r>
            <a:endParaRPr lang="en-CA" dirty="0"/>
          </a:p>
        </p:txBody>
      </p:sp>
      <p:sp>
        <p:nvSpPr>
          <p:cNvPr id="4" name="Slide Number Placeholder 3"/>
          <p:cNvSpPr>
            <a:spLocks noGrp="1"/>
          </p:cNvSpPr>
          <p:nvPr>
            <p:ph type="sldNum" sz="quarter" idx="5"/>
          </p:nvPr>
        </p:nvSpPr>
        <p:spPr/>
        <p:txBody>
          <a:bodyPr/>
          <a:lstStyle/>
          <a:p>
            <a:fld id="{78237D90-7D24-4A64-8716-02383645C365}" type="slidenum">
              <a:rPr lang="en-CA" smtClean="0"/>
              <a:t>5</a:t>
            </a:fld>
            <a:endParaRPr lang="en-CA"/>
          </a:p>
        </p:txBody>
      </p:sp>
    </p:spTree>
    <p:extLst>
      <p:ext uri="{BB962C8B-B14F-4D97-AF65-F5344CB8AC3E}">
        <p14:creationId xmlns:p14="http://schemas.microsoft.com/office/powerpoint/2010/main" val="1579327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Becomes explicit in chapter 2. </a:t>
            </a:r>
          </a:p>
          <a:p>
            <a:pPr algn="l" rtl="0"/>
            <a:endParaRPr lang="en-US" dirty="0"/>
          </a:p>
          <a:p>
            <a:pPr algn="l" rtl="0"/>
            <a:r>
              <a:rPr lang="en-US" dirty="0"/>
              <a:t>Then God said, “Let us make man in our image, after our likeness. And let them have dominion over the fish of the sea and over the birds of the heavens and over the livestock and over all the earth and over every creeping thing that creeps on the earth.” So God created man in his own image, in the image of God he created him; male and female he created them.” (Ge 1:26–27)</a:t>
            </a:r>
          </a:p>
        </p:txBody>
      </p:sp>
      <p:sp>
        <p:nvSpPr>
          <p:cNvPr id="4" name="Slide Number Placeholder 3"/>
          <p:cNvSpPr>
            <a:spLocks noGrp="1"/>
          </p:cNvSpPr>
          <p:nvPr>
            <p:ph type="sldNum" sz="quarter" idx="5"/>
          </p:nvPr>
        </p:nvSpPr>
        <p:spPr/>
        <p:txBody>
          <a:bodyPr/>
          <a:lstStyle/>
          <a:p>
            <a:fld id="{78237D90-7D24-4A64-8716-02383645C365}" type="slidenum">
              <a:rPr lang="en-CA" smtClean="0"/>
              <a:t>6</a:t>
            </a:fld>
            <a:endParaRPr lang="en-CA"/>
          </a:p>
        </p:txBody>
      </p:sp>
    </p:spTree>
    <p:extLst>
      <p:ext uri="{BB962C8B-B14F-4D97-AF65-F5344CB8AC3E}">
        <p14:creationId xmlns:p14="http://schemas.microsoft.com/office/powerpoint/2010/main" val="1907275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Characteristics, a few are explicit in the text of Genesis 1-3, but much of it is inferred. Man is specifically given a work and job in tending the garden, and the woman is stated to be his helper in that work (Gen 2). The headship and authority of Adam is seen in the fact that even though Eve is the first to sin, it is Adam who is responsible, and through whom sin spreads to the entire race. Most clearly seen in the curses of Gen 3– curses on Eve relate to family and relations to her husband and to her children. Man it is related to his work– to the outside world and this work of dominion. So there are emphases and </a:t>
            </a:r>
            <a:r>
              <a:rPr lang="en-CA" dirty="0" err="1"/>
              <a:t>assymetries</a:t>
            </a:r>
            <a:r>
              <a:rPr lang="en-CA" dirty="0"/>
              <a:t>, although there are also symmetries. </a:t>
            </a:r>
          </a:p>
        </p:txBody>
      </p:sp>
      <p:sp>
        <p:nvSpPr>
          <p:cNvPr id="4" name="Slide Number Placeholder 3"/>
          <p:cNvSpPr>
            <a:spLocks noGrp="1"/>
          </p:cNvSpPr>
          <p:nvPr>
            <p:ph type="sldNum" sz="quarter" idx="5"/>
          </p:nvPr>
        </p:nvSpPr>
        <p:spPr/>
        <p:txBody>
          <a:bodyPr/>
          <a:lstStyle/>
          <a:p>
            <a:fld id="{78237D90-7D24-4A64-8716-02383645C365}" type="slidenum">
              <a:rPr lang="en-CA" smtClean="0"/>
              <a:t>7</a:t>
            </a:fld>
            <a:endParaRPr lang="en-CA"/>
          </a:p>
        </p:txBody>
      </p:sp>
    </p:spTree>
    <p:extLst>
      <p:ext uri="{BB962C8B-B14F-4D97-AF65-F5344CB8AC3E}">
        <p14:creationId xmlns:p14="http://schemas.microsoft.com/office/powerpoint/2010/main" val="1470654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an uncomfortable question, but a highly important one. Before delving into what I think a good answer is to this, bare fact—if we as a church can’t answer that, and communicate that to our children, we shouldn’t be surprised if they are confused or even want to transition. Before we perhaps stumblingly try to answer it, we have to start with the fact that we MUST answer it. </a:t>
            </a:r>
          </a:p>
          <a:p>
            <a:endParaRPr lang="en-CA" dirty="0"/>
          </a:p>
          <a:p>
            <a:r>
              <a:rPr lang="en-CA" dirty="0"/>
              <a:t>I will often do a longer version of this activity I call the diversity game (or could actually do it)</a:t>
            </a:r>
          </a:p>
          <a:p>
            <a:r>
              <a:rPr lang="en-CA" dirty="0"/>
              <a:t>The </a:t>
            </a:r>
            <a:r>
              <a:rPr lang="en-CA" dirty="0" err="1"/>
              <a:t>reson</a:t>
            </a:r>
            <a:r>
              <a:rPr lang="en-CA" dirty="0"/>
              <a:t> it is hard to answer this is because there are only two. So it is an exclusive thing. If you say that one of the good things about being man is being </a:t>
            </a:r>
            <a:r>
              <a:rPr lang="en-CA" dirty="0" err="1"/>
              <a:t>strong,k</a:t>
            </a:r>
            <a:r>
              <a:rPr lang="en-CA" dirty="0"/>
              <a:t> you are inherently saying that women, as a generalization are weaker. And we despise generalizations in our culture, and especially if those generalizations have an inherently negative corollary. </a:t>
            </a: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78237D90-7D24-4A64-8716-02383645C365}" type="slidenum">
              <a:rPr lang="en-CA" smtClean="0"/>
              <a:t>8</a:t>
            </a:fld>
            <a:endParaRPr lang="en-CA"/>
          </a:p>
        </p:txBody>
      </p:sp>
    </p:spTree>
    <p:extLst>
      <p:ext uri="{BB962C8B-B14F-4D97-AF65-F5344CB8AC3E}">
        <p14:creationId xmlns:p14="http://schemas.microsoft.com/office/powerpoint/2010/main" val="3942343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Vs. social constructionism, changes in the brains of women due to hormones released during childbirth that make for more emotional openness and bonding—it’s physiological. </a:t>
            </a:r>
          </a:p>
          <a:p>
            <a:r>
              <a:rPr lang="en-CA" dirty="0"/>
              <a:t>Why are these generalities “wonderful”:</a:t>
            </a:r>
          </a:p>
          <a:p>
            <a:pPr marL="171450" indent="-171450">
              <a:buFont typeface="Arial" panose="020B0604020202020204" pitchFamily="34" charset="0"/>
              <a:buChar char="•"/>
            </a:pPr>
            <a:r>
              <a:rPr lang="en-CA" dirty="0"/>
              <a:t>Mutual need in society</a:t>
            </a:r>
          </a:p>
          <a:p>
            <a:pPr marL="171450" indent="-171450">
              <a:buFont typeface="Arial" panose="020B0604020202020204" pitchFamily="34" charset="0"/>
              <a:buChar char="•"/>
            </a:pPr>
            <a:r>
              <a:rPr lang="en-CA" dirty="0"/>
              <a:t>Mutual need in marriage</a:t>
            </a:r>
          </a:p>
          <a:p>
            <a:pPr marL="171450" indent="-171450">
              <a:buFont typeface="Arial" panose="020B0604020202020204" pitchFamily="34" charset="0"/>
              <a:buChar char="•"/>
            </a:pPr>
            <a:r>
              <a:rPr lang="en-CA" dirty="0"/>
              <a:t>Humility in relationship to God</a:t>
            </a:r>
          </a:p>
          <a:p>
            <a:pPr marL="171450" indent="-171450">
              <a:buFont typeface="Arial" panose="020B0604020202020204" pitchFamily="34" charset="0"/>
              <a:buChar char="•"/>
            </a:pPr>
            <a:r>
              <a:rPr lang="en-CA" dirty="0"/>
              <a:t>Picture of Christ and the Church</a:t>
            </a:r>
          </a:p>
        </p:txBody>
      </p:sp>
      <p:sp>
        <p:nvSpPr>
          <p:cNvPr id="4" name="Slide Number Placeholder 3"/>
          <p:cNvSpPr>
            <a:spLocks noGrp="1"/>
          </p:cNvSpPr>
          <p:nvPr>
            <p:ph type="sldNum" sz="quarter" idx="5"/>
          </p:nvPr>
        </p:nvSpPr>
        <p:spPr/>
        <p:txBody>
          <a:bodyPr/>
          <a:lstStyle/>
          <a:p>
            <a:fld id="{78237D90-7D24-4A64-8716-02383645C365}" type="slidenum">
              <a:rPr lang="en-CA" smtClean="0"/>
              <a:t>9</a:t>
            </a:fld>
            <a:endParaRPr lang="en-CA"/>
          </a:p>
        </p:txBody>
      </p:sp>
    </p:spTree>
    <p:extLst>
      <p:ext uri="{BB962C8B-B14F-4D97-AF65-F5344CB8AC3E}">
        <p14:creationId xmlns:p14="http://schemas.microsoft.com/office/powerpoint/2010/main" val="1446362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Qualifications: Note, however, male pronouns. </a:t>
            </a:r>
            <a:r>
              <a:rPr lang="en-CA" dirty="0" err="1"/>
              <a:t>Normativeness</a:t>
            </a:r>
            <a:r>
              <a:rPr lang="en-CA" dirty="0"/>
              <a:t> or primacy to man. There is a particularity or </a:t>
            </a:r>
            <a:r>
              <a:rPr lang="en-CA" dirty="0" err="1"/>
              <a:t>preeminence</a:t>
            </a:r>
            <a:r>
              <a:rPr lang="en-CA" dirty="0"/>
              <a:t> to women. She is said to be the glory of man. The way in which we see this </a:t>
            </a:r>
          </a:p>
        </p:txBody>
      </p:sp>
      <p:sp>
        <p:nvSpPr>
          <p:cNvPr id="4" name="Slide Number Placeholder 3"/>
          <p:cNvSpPr>
            <a:spLocks noGrp="1"/>
          </p:cNvSpPr>
          <p:nvPr>
            <p:ph type="sldNum" sz="quarter" idx="5"/>
          </p:nvPr>
        </p:nvSpPr>
        <p:spPr/>
        <p:txBody>
          <a:bodyPr/>
          <a:lstStyle/>
          <a:p>
            <a:fld id="{78237D90-7D24-4A64-8716-02383645C365}" type="slidenum">
              <a:rPr lang="en-CA" smtClean="0"/>
              <a:t>10</a:t>
            </a:fld>
            <a:endParaRPr lang="en-CA"/>
          </a:p>
        </p:txBody>
      </p:sp>
    </p:spTree>
    <p:extLst>
      <p:ext uri="{BB962C8B-B14F-4D97-AF65-F5344CB8AC3E}">
        <p14:creationId xmlns:p14="http://schemas.microsoft.com/office/powerpoint/2010/main" val="1365167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 </a:t>
            </a:r>
            <a:r>
              <a:rPr lang="en-CA" dirty="0" err="1"/>
              <a:t>Intro</a:t>
            </a:r>
            <a:r>
              <a:rPr lang="en-CA" dirty="0" err="1">
                <a:sym typeface="Wingdings" panose="05000000000000000000" pitchFamily="2" charset="2"/>
              </a:rPr>
              <a:t>Eternal</a:t>
            </a:r>
            <a:r>
              <a:rPr lang="en-CA" dirty="0">
                <a:sym typeface="Wingdings" panose="05000000000000000000" pitchFamily="2" charset="2"/>
              </a:rPr>
              <a:t> Purpose/</a:t>
            </a:r>
            <a:r>
              <a:rPr lang="en-CA" dirty="0" err="1">
                <a:sym typeface="Wingdings" panose="05000000000000000000" pitchFamily="2" charset="2"/>
              </a:rPr>
              <a:t>ConvenantCreation</a:t>
            </a:r>
            <a:r>
              <a:rPr lang="en-CA" dirty="0">
                <a:sym typeface="Wingdings" panose="05000000000000000000" pitchFamily="2" charset="2"/>
              </a:rPr>
              <a:t> – through him for him (Col 1:16)  Redemption given a name above every name because he humbled himself</a:t>
            </a:r>
            <a:endParaRPr lang="en-CA" dirty="0"/>
          </a:p>
        </p:txBody>
      </p:sp>
      <p:sp>
        <p:nvSpPr>
          <p:cNvPr id="4" name="Slide Number Placeholder 3"/>
          <p:cNvSpPr>
            <a:spLocks noGrp="1"/>
          </p:cNvSpPr>
          <p:nvPr>
            <p:ph type="sldNum" sz="quarter" idx="5"/>
          </p:nvPr>
        </p:nvSpPr>
        <p:spPr/>
        <p:txBody>
          <a:bodyPr/>
          <a:lstStyle/>
          <a:p>
            <a:fld id="{78237D90-7D24-4A64-8716-02383645C365}" type="slidenum">
              <a:rPr lang="en-CA" smtClean="0"/>
              <a:t>11</a:t>
            </a:fld>
            <a:endParaRPr lang="en-CA"/>
          </a:p>
        </p:txBody>
      </p:sp>
    </p:spTree>
    <p:extLst>
      <p:ext uri="{BB962C8B-B14F-4D97-AF65-F5344CB8AC3E}">
        <p14:creationId xmlns:p14="http://schemas.microsoft.com/office/powerpoint/2010/main" val="2943544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80A49-F78C-43BB-9DC4-2D54CB02D8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EEE3BFA-6449-4006-A63F-DB18726AA6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F096F1F-58BF-4E62-81AA-5BE1B8EBD68C}"/>
              </a:ext>
            </a:extLst>
          </p:cNvPr>
          <p:cNvSpPr>
            <a:spLocks noGrp="1"/>
          </p:cNvSpPr>
          <p:nvPr>
            <p:ph type="dt" sz="half" idx="10"/>
          </p:nvPr>
        </p:nvSpPr>
        <p:spPr/>
        <p:txBody>
          <a:bodyPr/>
          <a:lstStyle/>
          <a:p>
            <a:fld id="{AFE51333-3CCD-4A18-A578-C619E9ED0A38}" type="datetimeFigureOut">
              <a:rPr lang="en-CA" smtClean="0"/>
              <a:t>2022-10-12</a:t>
            </a:fld>
            <a:endParaRPr lang="en-CA"/>
          </a:p>
        </p:txBody>
      </p:sp>
      <p:sp>
        <p:nvSpPr>
          <p:cNvPr id="5" name="Footer Placeholder 4">
            <a:extLst>
              <a:ext uri="{FF2B5EF4-FFF2-40B4-BE49-F238E27FC236}">
                <a16:creationId xmlns:a16="http://schemas.microsoft.com/office/drawing/2014/main" id="{3F359E75-C121-439E-B0FF-4BAC832E90C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14699BA-B5FF-4D28-A140-81170FD5DD67}"/>
              </a:ext>
            </a:extLst>
          </p:cNvPr>
          <p:cNvSpPr>
            <a:spLocks noGrp="1"/>
          </p:cNvSpPr>
          <p:nvPr>
            <p:ph type="sldNum" sz="quarter" idx="12"/>
          </p:nvPr>
        </p:nvSpPr>
        <p:spPr/>
        <p:txBody>
          <a:bodyPr/>
          <a:lstStyle/>
          <a:p>
            <a:fld id="{0A8CABAA-6EAC-47E9-8DB8-3E05061F9E30}" type="slidenum">
              <a:rPr lang="en-CA" smtClean="0"/>
              <a:t>‹#›</a:t>
            </a:fld>
            <a:endParaRPr lang="en-CA"/>
          </a:p>
        </p:txBody>
      </p:sp>
    </p:spTree>
    <p:extLst>
      <p:ext uri="{BB962C8B-B14F-4D97-AF65-F5344CB8AC3E}">
        <p14:creationId xmlns:p14="http://schemas.microsoft.com/office/powerpoint/2010/main" val="2123698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346DA-A63D-4658-B486-E4BE5102C16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EFF3E8C-B46B-47C7-BD77-4A137C806B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D96566E-8B36-4397-BF24-0BD5539F4FD8}"/>
              </a:ext>
            </a:extLst>
          </p:cNvPr>
          <p:cNvSpPr>
            <a:spLocks noGrp="1"/>
          </p:cNvSpPr>
          <p:nvPr>
            <p:ph type="dt" sz="half" idx="10"/>
          </p:nvPr>
        </p:nvSpPr>
        <p:spPr/>
        <p:txBody>
          <a:bodyPr/>
          <a:lstStyle/>
          <a:p>
            <a:fld id="{AFE51333-3CCD-4A18-A578-C619E9ED0A38}" type="datetimeFigureOut">
              <a:rPr lang="en-CA" smtClean="0"/>
              <a:t>2022-10-12</a:t>
            </a:fld>
            <a:endParaRPr lang="en-CA"/>
          </a:p>
        </p:txBody>
      </p:sp>
      <p:sp>
        <p:nvSpPr>
          <p:cNvPr id="5" name="Footer Placeholder 4">
            <a:extLst>
              <a:ext uri="{FF2B5EF4-FFF2-40B4-BE49-F238E27FC236}">
                <a16:creationId xmlns:a16="http://schemas.microsoft.com/office/drawing/2014/main" id="{C7CEF4CF-2CC4-441B-80A9-9FFD18600ED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C675255-66EB-4430-95E9-145AD4B8A123}"/>
              </a:ext>
            </a:extLst>
          </p:cNvPr>
          <p:cNvSpPr>
            <a:spLocks noGrp="1"/>
          </p:cNvSpPr>
          <p:nvPr>
            <p:ph type="sldNum" sz="quarter" idx="12"/>
          </p:nvPr>
        </p:nvSpPr>
        <p:spPr/>
        <p:txBody>
          <a:bodyPr/>
          <a:lstStyle/>
          <a:p>
            <a:fld id="{0A8CABAA-6EAC-47E9-8DB8-3E05061F9E30}" type="slidenum">
              <a:rPr lang="en-CA" smtClean="0"/>
              <a:t>‹#›</a:t>
            </a:fld>
            <a:endParaRPr lang="en-CA"/>
          </a:p>
        </p:txBody>
      </p:sp>
    </p:spTree>
    <p:extLst>
      <p:ext uri="{BB962C8B-B14F-4D97-AF65-F5344CB8AC3E}">
        <p14:creationId xmlns:p14="http://schemas.microsoft.com/office/powerpoint/2010/main" val="1724030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0D2ACB-3859-4318-8413-07436730D6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DEA307C-B089-4A2E-AECD-AE7190C9FC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EB62756-E586-4A34-81FC-A40896CEA00A}"/>
              </a:ext>
            </a:extLst>
          </p:cNvPr>
          <p:cNvSpPr>
            <a:spLocks noGrp="1"/>
          </p:cNvSpPr>
          <p:nvPr>
            <p:ph type="dt" sz="half" idx="10"/>
          </p:nvPr>
        </p:nvSpPr>
        <p:spPr/>
        <p:txBody>
          <a:bodyPr/>
          <a:lstStyle/>
          <a:p>
            <a:fld id="{AFE51333-3CCD-4A18-A578-C619E9ED0A38}" type="datetimeFigureOut">
              <a:rPr lang="en-CA" smtClean="0"/>
              <a:t>2022-10-12</a:t>
            </a:fld>
            <a:endParaRPr lang="en-CA"/>
          </a:p>
        </p:txBody>
      </p:sp>
      <p:sp>
        <p:nvSpPr>
          <p:cNvPr id="5" name="Footer Placeholder 4">
            <a:extLst>
              <a:ext uri="{FF2B5EF4-FFF2-40B4-BE49-F238E27FC236}">
                <a16:creationId xmlns:a16="http://schemas.microsoft.com/office/drawing/2014/main" id="{200159EA-E230-4FF0-87C8-9BB7FE34D24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ECAF984-FF69-480F-891B-32A0EB7771F0}"/>
              </a:ext>
            </a:extLst>
          </p:cNvPr>
          <p:cNvSpPr>
            <a:spLocks noGrp="1"/>
          </p:cNvSpPr>
          <p:nvPr>
            <p:ph type="sldNum" sz="quarter" idx="12"/>
          </p:nvPr>
        </p:nvSpPr>
        <p:spPr/>
        <p:txBody>
          <a:bodyPr/>
          <a:lstStyle/>
          <a:p>
            <a:fld id="{0A8CABAA-6EAC-47E9-8DB8-3E05061F9E30}" type="slidenum">
              <a:rPr lang="en-CA" smtClean="0"/>
              <a:t>‹#›</a:t>
            </a:fld>
            <a:endParaRPr lang="en-CA"/>
          </a:p>
        </p:txBody>
      </p:sp>
    </p:spTree>
    <p:extLst>
      <p:ext uri="{BB962C8B-B14F-4D97-AF65-F5344CB8AC3E}">
        <p14:creationId xmlns:p14="http://schemas.microsoft.com/office/powerpoint/2010/main" val="1660358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CA34C-FFAE-4BFC-A208-204950F9058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65B6DB6-62C5-4FA2-93F8-265AA43EF8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C67DD84-CE4F-47A6-A491-B618E31A2A4E}"/>
              </a:ext>
            </a:extLst>
          </p:cNvPr>
          <p:cNvSpPr>
            <a:spLocks noGrp="1"/>
          </p:cNvSpPr>
          <p:nvPr>
            <p:ph type="dt" sz="half" idx="10"/>
          </p:nvPr>
        </p:nvSpPr>
        <p:spPr/>
        <p:txBody>
          <a:bodyPr/>
          <a:lstStyle/>
          <a:p>
            <a:fld id="{AFE51333-3CCD-4A18-A578-C619E9ED0A38}" type="datetimeFigureOut">
              <a:rPr lang="en-CA" smtClean="0"/>
              <a:t>2022-10-12</a:t>
            </a:fld>
            <a:endParaRPr lang="en-CA"/>
          </a:p>
        </p:txBody>
      </p:sp>
      <p:sp>
        <p:nvSpPr>
          <p:cNvPr id="5" name="Footer Placeholder 4">
            <a:extLst>
              <a:ext uri="{FF2B5EF4-FFF2-40B4-BE49-F238E27FC236}">
                <a16:creationId xmlns:a16="http://schemas.microsoft.com/office/drawing/2014/main" id="{B4611BC6-135F-4A36-8FAA-1943D9AA141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3EC82B0-F4A7-41C1-AE10-6CE7106D0C16}"/>
              </a:ext>
            </a:extLst>
          </p:cNvPr>
          <p:cNvSpPr>
            <a:spLocks noGrp="1"/>
          </p:cNvSpPr>
          <p:nvPr>
            <p:ph type="sldNum" sz="quarter" idx="12"/>
          </p:nvPr>
        </p:nvSpPr>
        <p:spPr/>
        <p:txBody>
          <a:bodyPr/>
          <a:lstStyle/>
          <a:p>
            <a:fld id="{0A8CABAA-6EAC-47E9-8DB8-3E05061F9E30}" type="slidenum">
              <a:rPr lang="en-CA" smtClean="0"/>
              <a:t>‹#›</a:t>
            </a:fld>
            <a:endParaRPr lang="en-CA"/>
          </a:p>
        </p:txBody>
      </p:sp>
    </p:spTree>
    <p:extLst>
      <p:ext uri="{BB962C8B-B14F-4D97-AF65-F5344CB8AC3E}">
        <p14:creationId xmlns:p14="http://schemas.microsoft.com/office/powerpoint/2010/main" val="319666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2F4D9-DA79-4A7A-91FA-582F8C70F1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B20BE3F-E95D-42DE-AC20-4A558F9CDF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CE337B-7BFA-47B1-934C-06DE52AC9D0C}"/>
              </a:ext>
            </a:extLst>
          </p:cNvPr>
          <p:cNvSpPr>
            <a:spLocks noGrp="1"/>
          </p:cNvSpPr>
          <p:nvPr>
            <p:ph type="dt" sz="half" idx="10"/>
          </p:nvPr>
        </p:nvSpPr>
        <p:spPr/>
        <p:txBody>
          <a:bodyPr/>
          <a:lstStyle/>
          <a:p>
            <a:fld id="{AFE51333-3CCD-4A18-A578-C619E9ED0A38}" type="datetimeFigureOut">
              <a:rPr lang="en-CA" smtClean="0"/>
              <a:t>2022-10-12</a:t>
            </a:fld>
            <a:endParaRPr lang="en-CA"/>
          </a:p>
        </p:txBody>
      </p:sp>
      <p:sp>
        <p:nvSpPr>
          <p:cNvPr id="5" name="Footer Placeholder 4">
            <a:extLst>
              <a:ext uri="{FF2B5EF4-FFF2-40B4-BE49-F238E27FC236}">
                <a16:creationId xmlns:a16="http://schemas.microsoft.com/office/drawing/2014/main" id="{8898DB12-AF38-406D-A438-25C8A6F4C7D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AECECC7-4125-4719-817A-DFF4A0B90AEE}"/>
              </a:ext>
            </a:extLst>
          </p:cNvPr>
          <p:cNvSpPr>
            <a:spLocks noGrp="1"/>
          </p:cNvSpPr>
          <p:nvPr>
            <p:ph type="sldNum" sz="quarter" idx="12"/>
          </p:nvPr>
        </p:nvSpPr>
        <p:spPr/>
        <p:txBody>
          <a:bodyPr/>
          <a:lstStyle/>
          <a:p>
            <a:fld id="{0A8CABAA-6EAC-47E9-8DB8-3E05061F9E30}" type="slidenum">
              <a:rPr lang="en-CA" smtClean="0"/>
              <a:t>‹#›</a:t>
            </a:fld>
            <a:endParaRPr lang="en-CA"/>
          </a:p>
        </p:txBody>
      </p:sp>
    </p:spTree>
    <p:extLst>
      <p:ext uri="{BB962C8B-B14F-4D97-AF65-F5344CB8AC3E}">
        <p14:creationId xmlns:p14="http://schemas.microsoft.com/office/powerpoint/2010/main" val="2819453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4F55-1C02-4FD1-878A-4206549C68F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378594D-71A8-4284-9B2D-5821CC4CB7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EF1D3D7-EB37-4E16-9A7F-0E6235D870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BE3E370-5B06-41FB-AA52-DE45AC5CF260}"/>
              </a:ext>
            </a:extLst>
          </p:cNvPr>
          <p:cNvSpPr>
            <a:spLocks noGrp="1"/>
          </p:cNvSpPr>
          <p:nvPr>
            <p:ph type="dt" sz="half" idx="10"/>
          </p:nvPr>
        </p:nvSpPr>
        <p:spPr/>
        <p:txBody>
          <a:bodyPr/>
          <a:lstStyle/>
          <a:p>
            <a:fld id="{AFE51333-3CCD-4A18-A578-C619E9ED0A38}" type="datetimeFigureOut">
              <a:rPr lang="en-CA" smtClean="0"/>
              <a:t>2022-10-12</a:t>
            </a:fld>
            <a:endParaRPr lang="en-CA"/>
          </a:p>
        </p:txBody>
      </p:sp>
      <p:sp>
        <p:nvSpPr>
          <p:cNvPr id="6" name="Footer Placeholder 5">
            <a:extLst>
              <a:ext uri="{FF2B5EF4-FFF2-40B4-BE49-F238E27FC236}">
                <a16:creationId xmlns:a16="http://schemas.microsoft.com/office/drawing/2014/main" id="{A7C3156A-E3B8-42A5-874F-BDA36FEB364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8DAE203-D5E2-4C3B-A78D-F64383E69420}"/>
              </a:ext>
            </a:extLst>
          </p:cNvPr>
          <p:cNvSpPr>
            <a:spLocks noGrp="1"/>
          </p:cNvSpPr>
          <p:nvPr>
            <p:ph type="sldNum" sz="quarter" idx="12"/>
          </p:nvPr>
        </p:nvSpPr>
        <p:spPr/>
        <p:txBody>
          <a:bodyPr/>
          <a:lstStyle/>
          <a:p>
            <a:fld id="{0A8CABAA-6EAC-47E9-8DB8-3E05061F9E30}" type="slidenum">
              <a:rPr lang="en-CA" smtClean="0"/>
              <a:t>‹#›</a:t>
            </a:fld>
            <a:endParaRPr lang="en-CA"/>
          </a:p>
        </p:txBody>
      </p:sp>
    </p:spTree>
    <p:extLst>
      <p:ext uri="{BB962C8B-B14F-4D97-AF65-F5344CB8AC3E}">
        <p14:creationId xmlns:p14="http://schemas.microsoft.com/office/powerpoint/2010/main" val="3047968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D3AA5-74A9-4394-8ADD-E03EA8868E5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3729698-9830-457E-9912-E284681CA3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94B64-269A-4A1D-9310-ECE25E7339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577268F-E0E9-472B-B1B3-04BFDA3EA8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7A84FB-C18F-4365-9BDF-B7C677FB9E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BB9E60E-32FD-4C87-8846-48E625A63D2D}"/>
              </a:ext>
            </a:extLst>
          </p:cNvPr>
          <p:cNvSpPr>
            <a:spLocks noGrp="1"/>
          </p:cNvSpPr>
          <p:nvPr>
            <p:ph type="dt" sz="half" idx="10"/>
          </p:nvPr>
        </p:nvSpPr>
        <p:spPr/>
        <p:txBody>
          <a:bodyPr/>
          <a:lstStyle/>
          <a:p>
            <a:fld id="{AFE51333-3CCD-4A18-A578-C619E9ED0A38}" type="datetimeFigureOut">
              <a:rPr lang="en-CA" smtClean="0"/>
              <a:t>2022-10-12</a:t>
            </a:fld>
            <a:endParaRPr lang="en-CA"/>
          </a:p>
        </p:txBody>
      </p:sp>
      <p:sp>
        <p:nvSpPr>
          <p:cNvPr id="8" name="Footer Placeholder 7">
            <a:extLst>
              <a:ext uri="{FF2B5EF4-FFF2-40B4-BE49-F238E27FC236}">
                <a16:creationId xmlns:a16="http://schemas.microsoft.com/office/drawing/2014/main" id="{F98CC334-9D51-4E4B-9581-1ECD053A369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3ABAB81-46C2-42C5-BD88-70E6458E737D}"/>
              </a:ext>
            </a:extLst>
          </p:cNvPr>
          <p:cNvSpPr>
            <a:spLocks noGrp="1"/>
          </p:cNvSpPr>
          <p:nvPr>
            <p:ph type="sldNum" sz="quarter" idx="12"/>
          </p:nvPr>
        </p:nvSpPr>
        <p:spPr/>
        <p:txBody>
          <a:bodyPr/>
          <a:lstStyle/>
          <a:p>
            <a:fld id="{0A8CABAA-6EAC-47E9-8DB8-3E05061F9E30}" type="slidenum">
              <a:rPr lang="en-CA" smtClean="0"/>
              <a:t>‹#›</a:t>
            </a:fld>
            <a:endParaRPr lang="en-CA"/>
          </a:p>
        </p:txBody>
      </p:sp>
    </p:spTree>
    <p:extLst>
      <p:ext uri="{BB962C8B-B14F-4D97-AF65-F5344CB8AC3E}">
        <p14:creationId xmlns:p14="http://schemas.microsoft.com/office/powerpoint/2010/main" val="2633245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B171-D101-459B-9A7B-E6915578A52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74B9543-BBB7-403E-A7D1-ED8CD128525B}"/>
              </a:ext>
            </a:extLst>
          </p:cNvPr>
          <p:cNvSpPr>
            <a:spLocks noGrp="1"/>
          </p:cNvSpPr>
          <p:nvPr>
            <p:ph type="dt" sz="half" idx="10"/>
          </p:nvPr>
        </p:nvSpPr>
        <p:spPr/>
        <p:txBody>
          <a:bodyPr/>
          <a:lstStyle/>
          <a:p>
            <a:fld id="{AFE51333-3CCD-4A18-A578-C619E9ED0A38}" type="datetimeFigureOut">
              <a:rPr lang="en-CA" smtClean="0"/>
              <a:t>2022-10-12</a:t>
            </a:fld>
            <a:endParaRPr lang="en-CA"/>
          </a:p>
        </p:txBody>
      </p:sp>
      <p:sp>
        <p:nvSpPr>
          <p:cNvPr id="4" name="Footer Placeholder 3">
            <a:extLst>
              <a:ext uri="{FF2B5EF4-FFF2-40B4-BE49-F238E27FC236}">
                <a16:creationId xmlns:a16="http://schemas.microsoft.com/office/drawing/2014/main" id="{47042947-1119-42CD-A2F0-F1AF7CB0395B}"/>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4DD33AB-FDD1-4174-923D-AA83442D85EB}"/>
              </a:ext>
            </a:extLst>
          </p:cNvPr>
          <p:cNvSpPr>
            <a:spLocks noGrp="1"/>
          </p:cNvSpPr>
          <p:nvPr>
            <p:ph type="sldNum" sz="quarter" idx="12"/>
          </p:nvPr>
        </p:nvSpPr>
        <p:spPr/>
        <p:txBody>
          <a:bodyPr/>
          <a:lstStyle/>
          <a:p>
            <a:fld id="{0A8CABAA-6EAC-47E9-8DB8-3E05061F9E30}" type="slidenum">
              <a:rPr lang="en-CA" smtClean="0"/>
              <a:t>‹#›</a:t>
            </a:fld>
            <a:endParaRPr lang="en-CA"/>
          </a:p>
        </p:txBody>
      </p:sp>
    </p:spTree>
    <p:extLst>
      <p:ext uri="{BB962C8B-B14F-4D97-AF65-F5344CB8AC3E}">
        <p14:creationId xmlns:p14="http://schemas.microsoft.com/office/powerpoint/2010/main" val="108482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B85AB-1442-47EB-87C4-019DB1375CEB}"/>
              </a:ext>
            </a:extLst>
          </p:cNvPr>
          <p:cNvSpPr>
            <a:spLocks noGrp="1"/>
          </p:cNvSpPr>
          <p:nvPr>
            <p:ph type="dt" sz="half" idx="10"/>
          </p:nvPr>
        </p:nvSpPr>
        <p:spPr/>
        <p:txBody>
          <a:bodyPr/>
          <a:lstStyle/>
          <a:p>
            <a:fld id="{AFE51333-3CCD-4A18-A578-C619E9ED0A38}" type="datetimeFigureOut">
              <a:rPr lang="en-CA" smtClean="0"/>
              <a:t>2022-10-12</a:t>
            </a:fld>
            <a:endParaRPr lang="en-CA"/>
          </a:p>
        </p:txBody>
      </p:sp>
      <p:sp>
        <p:nvSpPr>
          <p:cNvPr id="3" name="Footer Placeholder 2">
            <a:extLst>
              <a:ext uri="{FF2B5EF4-FFF2-40B4-BE49-F238E27FC236}">
                <a16:creationId xmlns:a16="http://schemas.microsoft.com/office/drawing/2014/main" id="{5CFC74AC-134B-46F6-8486-10B1097CD91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ECB8976-367F-4DE4-8761-C9C7BEA35404}"/>
              </a:ext>
            </a:extLst>
          </p:cNvPr>
          <p:cNvSpPr>
            <a:spLocks noGrp="1"/>
          </p:cNvSpPr>
          <p:nvPr>
            <p:ph type="sldNum" sz="quarter" idx="12"/>
          </p:nvPr>
        </p:nvSpPr>
        <p:spPr/>
        <p:txBody>
          <a:bodyPr/>
          <a:lstStyle/>
          <a:p>
            <a:fld id="{0A8CABAA-6EAC-47E9-8DB8-3E05061F9E30}" type="slidenum">
              <a:rPr lang="en-CA" smtClean="0"/>
              <a:t>‹#›</a:t>
            </a:fld>
            <a:endParaRPr lang="en-CA"/>
          </a:p>
        </p:txBody>
      </p:sp>
    </p:spTree>
    <p:extLst>
      <p:ext uri="{BB962C8B-B14F-4D97-AF65-F5344CB8AC3E}">
        <p14:creationId xmlns:p14="http://schemas.microsoft.com/office/powerpoint/2010/main" val="2498708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965B-31E0-46DB-9BBF-03466CE0DC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5430C89-B96B-4AFA-8F6A-9588D1D07F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53014D6-2668-475D-94F3-61910861B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740FB0-3C4C-4FCD-A074-FC0DAFA5442E}"/>
              </a:ext>
            </a:extLst>
          </p:cNvPr>
          <p:cNvSpPr>
            <a:spLocks noGrp="1"/>
          </p:cNvSpPr>
          <p:nvPr>
            <p:ph type="dt" sz="half" idx="10"/>
          </p:nvPr>
        </p:nvSpPr>
        <p:spPr/>
        <p:txBody>
          <a:bodyPr/>
          <a:lstStyle/>
          <a:p>
            <a:fld id="{AFE51333-3CCD-4A18-A578-C619E9ED0A38}" type="datetimeFigureOut">
              <a:rPr lang="en-CA" smtClean="0"/>
              <a:t>2022-10-12</a:t>
            </a:fld>
            <a:endParaRPr lang="en-CA"/>
          </a:p>
        </p:txBody>
      </p:sp>
      <p:sp>
        <p:nvSpPr>
          <p:cNvPr id="6" name="Footer Placeholder 5">
            <a:extLst>
              <a:ext uri="{FF2B5EF4-FFF2-40B4-BE49-F238E27FC236}">
                <a16:creationId xmlns:a16="http://schemas.microsoft.com/office/drawing/2014/main" id="{F9FE22E8-BA9E-4326-9FF7-825D7AD25D6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BD1E8FA-13CF-45F1-A6EB-F9743C3FEFCA}"/>
              </a:ext>
            </a:extLst>
          </p:cNvPr>
          <p:cNvSpPr>
            <a:spLocks noGrp="1"/>
          </p:cNvSpPr>
          <p:nvPr>
            <p:ph type="sldNum" sz="quarter" idx="12"/>
          </p:nvPr>
        </p:nvSpPr>
        <p:spPr/>
        <p:txBody>
          <a:bodyPr/>
          <a:lstStyle/>
          <a:p>
            <a:fld id="{0A8CABAA-6EAC-47E9-8DB8-3E05061F9E30}" type="slidenum">
              <a:rPr lang="en-CA" smtClean="0"/>
              <a:t>‹#›</a:t>
            </a:fld>
            <a:endParaRPr lang="en-CA"/>
          </a:p>
        </p:txBody>
      </p:sp>
    </p:spTree>
    <p:extLst>
      <p:ext uri="{BB962C8B-B14F-4D97-AF65-F5344CB8AC3E}">
        <p14:creationId xmlns:p14="http://schemas.microsoft.com/office/powerpoint/2010/main" val="1409213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15C2-5FDA-4653-830F-619A4C4DA0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95C479E-666A-4D42-96AE-B2019F1605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67982A4D-1287-442D-B343-6F96D01A9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882C10-ABE6-45D1-8496-266F509E651E}"/>
              </a:ext>
            </a:extLst>
          </p:cNvPr>
          <p:cNvSpPr>
            <a:spLocks noGrp="1"/>
          </p:cNvSpPr>
          <p:nvPr>
            <p:ph type="dt" sz="half" idx="10"/>
          </p:nvPr>
        </p:nvSpPr>
        <p:spPr/>
        <p:txBody>
          <a:bodyPr/>
          <a:lstStyle/>
          <a:p>
            <a:fld id="{AFE51333-3CCD-4A18-A578-C619E9ED0A38}" type="datetimeFigureOut">
              <a:rPr lang="en-CA" smtClean="0"/>
              <a:t>2022-10-12</a:t>
            </a:fld>
            <a:endParaRPr lang="en-CA"/>
          </a:p>
        </p:txBody>
      </p:sp>
      <p:sp>
        <p:nvSpPr>
          <p:cNvPr id="6" name="Footer Placeholder 5">
            <a:extLst>
              <a:ext uri="{FF2B5EF4-FFF2-40B4-BE49-F238E27FC236}">
                <a16:creationId xmlns:a16="http://schemas.microsoft.com/office/drawing/2014/main" id="{B7DE7D86-7BB3-45A0-8ED5-4197AE05087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6465EEB-8313-4FF9-8D8D-4CD1BE9B36C3}"/>
              </a:ext>
            </a:extLst>
          </p:cNvPr>
          <p:cNvSpPr>
            <a:spLocks noGrp="1"/>
          </p:cNvSpPr>
          <p:nvPr>
            <p:ph type="sldNum" sz="quarter" idx="12"/>
          </p:nvPr>
        </p:nvSpPr>
        <p:spPr/>
        <p:txBody>
          <a:bodyPr/>
          <a:lstStyle/>
          <a:p>
            <a:fld id="{0A8CABAA-6EAC-47E9-8DB8-3E05061F9E30}" type="slidenum">
              <a:rPr lang="en-CA" smtClean="0"/>
              <a:t>‹#›</a:t>
            </a:fld>
            <a:endParaRPr lang="en-CA"/>
          </a:p>
        </p:txBody>
      </p:sp>
    </p:spTree>
    <p:extLst>
      <p:ext uri="{BB962C8B-B14F-4D97-AF65-F5344CB8AC3E}">
        <p14:creationId xmlns:p14="http://schemas.microsoft.com/office/powerpoint/2010/main" val="437704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8C12EC-8F85-4164-8CB5-60A3835D40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245905E-D91D-40A0-8C2A-8F0D15DE33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6407E7E-6ABE-45FA-9961-13CA21E0F7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51333-3CCD-4A18-A578-C619E9ED0A38}" type="datetimeFigureOut">
              <a:rPr lang="en-CA" smtClean="0"/>
              <a:t>2022-10-12</a:t>
            </a:fld>
            <a:endParaRPr lang="en-CA"/>
          </a:p>
        </p:txBody>
      </p:sp>
      <p:sp>
        <p:nvSpPr>
          <p:cNvPr id="5" name="Footer Placeholder 4">
            <a:extLst>
              <a:ext uri="{FF2B5EF4-FFF2-40B4-BE49-F238E27FC236}">
                <a16:creationId xmlns:a16="http://schemas.microsoft.com/office/drawing/2014/main" id="{237B9A84-9E5E-4395-87DE-E04A4DE935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9ADDB773-2786-4904-B8B2-64F4A82C9E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CABAA-6EAC-47E9-8DB8-3E05061F9E30}" type="slidenum">
              <a:rPr lang="en-CA" smtClean="0"/>
              <a:t>‹#›</a:t>
            </a:fld>
            <a:endParaRPr lang="en-CA"/>
          </a:p>
        </p:txBody>
      </p:sp>
    </p:spTree>
    <p:extLst>
      <p:ext uri="{BB962C8B-B14F-4D97-AF65-F5344CB8AC3E}">
        <p14:creationId xmlns:p14="http://schemas.microsoft.com/office/powerpoint/2010/main" val="3529021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8180-1DEC-4388-BBDE-8D1B40E76C16}"/>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69463760-DABC-4E90-9733-5A6074DF6425}"/>
              </a:ext>
            </a:extLst>
          </p:cNvPr>
          <p:cNvSpPr>
            <a:spLocks noGrp="1"/>
          </p:cNvSpPr>
          <p:nvPr>
            <p:ph type="subTitle" idx="1"/>
          </p:nvPr>
        </p:nvSpPr>
        <p:spPr/>
        <p:txBody>
          <a:bodyPr/>
          <a:lstStyle/>
          <a:p>
            <a:endParaRPr lang="en-CA"/>
          </a:p>
        </p:txBody>
      </p:sp>
      <p:pic>
        <p:nvPicPr>
          <p:cNvPr id="5" name="Picture 4">
            <a:extLst>
              <a:ext uri="{FF2B5EF4-FFF2-40B4-BE49-F238E27FC236}">
                <a16:creationId xmlns:a16="http://schemas.microsoft.com/office/drawing/2014/main" id="{2B5F4951-79C5-45F7-8E88-3DDA41F51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08A4654B-F850-437A-9A38-7D2C3D61DF90}"/>
              </a:ext>
            </a:extLst>
          </p:cNvPr>
          <p:cNvSpPr txBox="1"/>
          <p:nvPr/>
        </p:nvSpPr>
        <p:spPr>
          <a:xfrm>
            <a:off x="986117" y="2705725"/>
            <a:ext cx="7667805" cy="1569660"/>
          </a:xfrm>
          <a:prstGeom prst="rect">
            <a:avLst/>
          </a:prstGeom>
          <a:noFill/>
        </p:spPr>
        <p:txBody>
          <a:bodyPr wrap="none" rtlCol="0">
            <a:spAutoFit/>
          </a:bodyPr>
          <a:lstStyle/>
          <a:p>
            <a:r>
              <a:rPr lang="en-CA" sz="4800" dirty="0">
                <a:latin typeface="Arial Black" panose="020B0A04020102020204" pitchFamily="34" charset="0"/>
              </a:rPr>
              <a:t>A Deeper Theology of </a:t>
            </a:r>
          </a:p>
          <a:p>
            <a:r>
              <a:rPr lang="en-CA" sz="4800" dirty="0">
                <a:latin typeface="Arial Black" panose="020B0A04020102020204" pitchFamily="34" charset="0"/>
              </a:rPr>
              <a:t>Sex &amp; Gender</a:t>
            </a:r>
            <a:endParaRPr lang="en-CA" sz="4000" dirty="0">
              <a:latin typeface="Arial Black" panose="020B0A04020102020204" pitchFamily="34" charset="0"/>
            </a:endParaRPr>
          </a:p>
        </p:txBody>
      </p:sp>
      <p:sp>
        <p:nvSpPr>
          <p:cNvPr id="12" name="TextBox 11">
            <a:extLst>
              <a:ext uri="{FF2B5EF4-FFF2-40B4-BE49-F238E27FC236}">
                <a16:creationId xmlns:a16="http://schemas.microsoft.com/office/drawing/2014/main" id="{35466E82-80B5-4550-835C-A9E032040D59}"/>
              </a:ext>
            </a:extLst>
          </p:cNvPr>
          <p:cNvSpPr txBox="1"/>
          <p:nvPr/>
        </p:nvSpPr>
        <p:spPr>
          <a:xfrm>
            <a:off x="1025150" y="4766141"/>
            <a:ext cx="10793508" cy="1631216"/>
          </a:xfrm>
          <a:prstGeom prst="rect">
            <a:avLst/>
          </a:prstGeom>
          <a:noFill/>
        </p:spPr>
        <p:txBody>
          <a:bodyPr wrap="square" rtlCol="0">
            <a:spAutoFit/>
          </a:bodyPr>
          <a:lstStyle/>
          <a:p>
            <a:r>
              <a:rPr lang="en-CA" sz="2000" b="1" dirty="0">
                <a:latin typeface="Verdana" panose="020B0604030504040204" pitchFamily="34" charset="0"/>
                <a:ea typeface="Verdana" panose="020B0604030504040204" pitchFamily="34" charset="0"/>
              </a:rPr>
              <a:t>Paul Dirks</a:t>
            </a:r>
          </a:p>
          <a:p>
            <a:r>
              <a:rPr lang="en-CA" sz="2000" dirty="0">
                <a:latin typeface="Verdana" panose="020B0604030504040204" pitchFamily="34" charset="0"/>
                <a:ea typeface="Verdana" panose="020B0604030504040204" pitchFamily="34" charset="0"/>
              </a:rPr>
              <a:t>Lead Pastor, </a:t>
            </a:r>
            <a:r>
              <a:rPr lang="en-CA" sz="2000" i="1" dirty="0">
                <a:latin typeface="Verdana" panose="020B0604030504040204" pitchFamily="34" charset="0"/>
                <a:ea typeface="Verdana" panose="020B0604030504040204" pitchFamily="34" charset="0"/>
              </a:rPr>
              <a:t>New West Community Church</a:t>
            </a:r>
          </a:p>
          <a:p>
            <a:r>
              <a:rPr lang="en-CA" sz="2000" dirty="0">
                <a:latin typeface="Verdana" panose="020B0604030504040204" pitchFamily="34" charset="0"/>
                <a:ea typeface="Verdana" panose="020B0604030504040204" pitchFamily="34" charset="0"/>
              </a:rPr>
              <a:t>Appeared before Senate Committee on Bill C-16. Read over 700 peer-reviewed medical articles on sex and gender. Trained churches, pastors, doctors, counsellors on sex and gender research. </a:t>
            </a:r>
          </a:p>
        </p:txBody>
      </p:sp>
      <p:sp>
        <p:nvSpPr>
          <p:cNvPr id="13" name="TextBox 12">
            <a:extLst>
              <a:ext uri="{FF2B5EF4-FFF2-40B4-BE49-F238E27FC236}">
                <a16:creationId xmlns:a16="http://schemas.microsoft.com/office/drawing/2014/main" id="{EA722D55-8998-4600-863F-8C659D5C4083}"/>
              </a:ext>
            </a:extLst>
          </p:cNvPr>
          <p:cNvSpPr txBox="1"/>
          <p:nvPr/>
        </p:nvSpPr>
        <p:spPr>
          <a:xfrm>
            <a:off x="215153" y="179294"/>
            <a:ext cx="2412968" cy="646331"/>
          </a:xfrm>
          <a:prstGeom prst="rect">
            <a:avLst/>
          </a:prstGeom>
          <a:noFill/>
        </p:spPr>
        <p:txBody>
          <a:bodyPr wrap="none" rtlCol="0">
            <a:spAutoFit/>
          </a:bodyPr>
          <a:lstStyle/>
          <a:p>
            <a:r>
              <a:rPr lang="en-CA" dirty="0"/>
              <a:t>Valleyview Bible Church</a:t>
            </a:r>
          </a:p>
          <a:p>
            <a:r>
              <a:rPr lang="en-CA" dirty="0"/>
              <a:t>October 2022</a:t>
            </a:r>
          </a:p>
        </p:txBody>
      </p:sp>
    </p:spTree>
    <p:extLst>
      <p:ext uri="{BB962C8B-B14F-4D97-AF65-F5344CB8AC3E}">
        <p14:creationId xmlns:p14="http://schemas.microsoft.com/office/powerpoint/2010/main" val="2257545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8180-1DEC-4388-BBDE-8D1B40E76C16}"/>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69463760-DABC-4E90-9733-5A6074DF6425}"/>
              </a:ext>
            </a:extLst>
          </p:cNvPr>
          <p:cNvSpPr>
            <a:spLocks noGrp="1"/>
          </p:cNvSpPr>
          <p:nvPr>
            <p:ph type="subTitle" idx="1"/>
          </p:nvPr>
        </p:nvSpPr>
        <p:spPr/>
        <p:txBody>
          <a:bodyPr/>
          <a:lstStyle/>
          <a:p>
            <a:endParaRPr lang="en-CA"/>
          </a:p>
        </p:txBody>
      </p:sp>
      <p:pic>
        <p:nvPicPr>
          <p:cNvPr id="9" name="Picture 8">
            <a:extLst>
              <a:ext uri="{FF2B5EF4-FFF2-40B4-BE49-F238E27FC236}">
                <a16:creationId xmlns:a16="http://schemas.microsoft.com/office/drawing/2014/main" id="{F3B8D4FD-51B8-4986-A1DA-F90AE4175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5E6C6FE-6781-4097-9516-E9D641D36869}"/>
              </a:ext>
            </a:extLst>
          </p:cNvPr>
          <p:cNvSpPr txBox="1"/>
          <p:nvPr/>
        </p:nvSpPr>
        <p:spPr>
          <a:xfrm>
            <a:off x="7109729" y="4965412"/>
            <a:ext cx="4281172" cy="584775"/>
          </a:xfrm>
          <a:prstGeom prst="rect">
            <a:avLst/>
          </a:prstGeom>
          <a:noFill/>
        </p:spPr>
        <p:txBody>
          <a:bodyPr wrap="none" rtlCol="0">
            <a:spAutoFit/>
          </a:bodyPr>
          <a:lstStyle/>
          <a:p>
            <a:r>
              <a:rPr lang="en-CA" sz="3200" dirty="0">
                <a:latin typeface="Arial Black" panose="020B0A04020102020204" pitchFamily="34" charset="0"/>
              </a:rPr>
              <a:t>Who is Man(kind)?</a:t>
            </a:r>
          </a:p>
        </p:txBody>
      </p:sp>
      <p:sp>
        <p:nvSpPr>
          <p:cNvPr id="6" name="TextBox 5">
            <a:extLst>
              <a:ext uri="{FF2B5EF4-FFF2-40B4-BE49-F238E27FC236}">
                <a16:creationId xmlns:a16="http://schemas.microsoft.com/office/drawing/2014/main" id="{E0B3E48F-AD9A-4893-A190-98972E640D24}"/>
              </a:ext>
            </a:extLst>
          </p:cNvPr>
          <p:cNvSpPr txBox="1"/>
          <p:nvPr/>
        </p:nvSpPr>
        <p:spPr>
          <a:xfrm>
            <a:off x="413783" y="453455"/>
            <a:ext cx="7418846" cy="6124754"/>
          </a:xfrm>
          <a:prstGeom prst="rect">
            <a:avLst/>
          </a:prstGeom>
          <a:noFill/>
        </p:spPr>
        <p:txBody>
          <a:bodyPr wrap="square" rtlCol="0">
            <a:spAutoFit/>
          </a:bodyPr>
          <a:lstStyle/>
          <a:p>
            <a:pPr algn="ctr"/>
            <a:r>
              <a:rPr lang="en-CA" sz="2800" b="1" dirty="0">
                <a:latin typeface="Verdana" panose="020B0604030504040204" pitchFamily="34" charset="0"/>
                <a:ea typeface="Verdana" panose="020B0604030504040204" pitchFamily="34" charset="0"/>
              </a:rPr>
              <a:t>God created man(kind) to image God (Gen 1:27a) in both our gender and our sexuality. </a:t>
            </a:r>
          </a:p>
          <a:p>
            <a:pPr algn="ctr"/>
            <a:endParaRPr lang="en-CA" sz="2800" b="1" dirty="0">
              <a:latin typeface="Verdana" panose="020B0604030504040204" pitchFamily="34" charset="0"/>
              <a:ea typeface="Verdana" panose="020B0604030504040204" pitchFamily="34" charset="0"/>
            </a:endParaRPr>
          </a:p>
          <a:p>
            <a:r>
              <a:rPr lang="en-CA" sz="2800" dirty="0">
                <a:latin typeface="Verdana" panose="020B0604030504040204" pitchFamily="34" charset="0"/>
                <a:ea typeface="Verdana" panose="020B0604030504040204" pitchFamily="34" charset="0"/>
              </a:rPr>
              <a:t>Neither gender nor sexuality can be read back onto God. </a:t>
            </a:r>
          </a:p>
          <a:p>
            <a:endParaRPr lang="en-CA" sz="2800" dirty="0">
              <a:latin typeface="Verdana" panose="020B0604030504040204" pitchFamily="34" charset="0"/>
              <a:ea typeface="Verdana" panose="020B0604030504040204" pitchFamily="34" charset="0"/>
            </a:endParaRPr>
          </a:p>
          <a:p>
            <a:r>
              <a:rPr lang="en-CA" sz="2800" dirty="0">
                <a:latin typeface="Verdana" panose="020B0604030504040204" pitchFamily="34" charset="0"/>
                <a:ea typeface="Verdana" panose="020B0604030504040204" pitchFamily="34" charset="0"/>
              </a:rPr>
              <a:t>We ought not talk about the “masculine” or “feminine” characteristics of God. </a:t>
            </a:r>
          </a:p>
          <a:p>
            <a:endParaRPr lang="en-CA" sz="2800" dirty="0">
              <a:latin typeface="Verdana" panose="020B0604030504040204" pitchFamily="34" charset="0"/>
              <a:ea typeface="Verdana" panose="020B0604030504040204" pitchFamily="34" charset="0"/>
            </a:endParaRPr>
          </a:p>
          <a:p>
            <a:r>
              <a:rPr lang="en-CA" sz="2800" dirty="0">
                <a:latin typeface="Verdana" panose="020B0604030504040204" pitchFamily="34" charset="0"/>
                <a:ea typeface="Verdana" panose="020B0604030504040204" pitchFamily="34" charset="0"/>
              </a:rPr>
              <a:t>Neither is God sexual. However our sexuality is reflective of many aspects of who God is. </a:t>
            </a:r>
          </a:p>
        </p:txBody>
      </p:sp>
      <p:sp>
        <p:nvSpPr>
          <p:cNvPr id="5" name="TextBox 4">
            <a:extLst>
              <a:ext uri="{FF2B5EF4-FFF2-40B4-BE49-F238E27FC236}">
                <a16:creationId xmlns:a16="http://schemas.microsoft.com/office/drawing/2014/main" id="{9F88C26F-2C21-4015-8D32-A29E5B36543B}"/>
              </a:ext>
            </a:extLst>
          </p:cNvPr>
          <p:cNvSpPr txBox="1"/>
          <p:nvPr/>
        </p:nvSpPr>
        <p:spPr>
          <a:xfrm>
            <a:off x="8337176" y="717176"/>
            <a:ext cx="3259226" cy="1754326"/>
          </a:xfrm>
          <a:prstGeom prst="rect">
            <a:avLst/>
          </a:prstGeom>
          <a:noFill/>
        </p:spPr>
        <p:txBody>
          <a:bodyPr wrap="square" rtlCol="0">
            <a:spAutoFit/>
          </a:bodyPr>
          <a:lstStyle/>
          <a:p>
            <a:r>
              <a:rPr lang="en-CA" sz="3600" dirty="0">
                <a:solidFill>
                  <a:schemeClr val="bg1"/>
                </a:solidFill>
                <a:latin typeface="Arial Black" panose="020B0A04020102020204" pitchFamily="34" charset="0"/>
              </a:rPr>
              <a:t>Theology of Gender and Sexuality</a:t>
            </a:r>
          </a:p>
        </p:txBody>
      </p:sp>
    </p:spTree>
    <p:extLst>
      <p:ext uri="{BB962C8B-B14F-4D97-AF65-F5344CB8AC3E}">
        <p14:creationId xmlns:p14="http://schemas.microsoft.com/office/powerpoint/2010/main" val="340253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8180-1DEC-4388-BBDE-8D1B40E76C16}"/>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69463760-DABC-4E90-9733-5A6074DF6425}"/>
              </a:ext>
            </a:extLst>
          </p:cNvPr>
          <p:cNvSpPr>
            <a:spLocks noGrp="1"/>
          </p:cNvSpPr>
          <p:nvPr>
            <p:ph type="subTitle" idx="1"/>
          </p:nvPr>
        </p:nvSpPr>
        <p:spPr/>
        <p:txBody>
          <a:bodyPr/>
          <a:lstStyle/>
          <a:p>
            <a:endParaRPr lang="en-CA"/>
          </a:p>
        </p:txBody>
      </p:sp>
      <p:pic>
        <p:nvPicPr>
          <p:cNvPr id="9" name="Picture 8">
            <a:extLst>
              <a:ext uri="{FF2B5EF4-FFF2-40B4-BE49-F238E27FC236}">
                <a16:creationId xmlns:a16="http://schemas.microsoft.com/office/drawing/2014/main" id="{F3B8D4FD-51B8-4986-A1DA-F90AE4175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5E6C6FE-6781-4097-9516-E9D641D36869}"/>
              </a:ext>
            </a:extLst>
          </p:cNvPr>
          <p:cNvSpPr txBox="1"/>
          <p:nvPr/>
        </p:nvSpPr>
        <p:spPr>
          <a:xfrm>
            <a:off x="7109729" y="4965412"/>
            <a:ext cx="4281172" cy="584775"/>
          </a:xfrm>
          <a:prstGeom prst="rect">
            <a:avLst/>
          </a:prstGeom>
          <a:noFill/>
        </p:spPr>
        <p:txBody>
          <a:bodyPr wrap="none" rtlCol="0">
            <a:spAutoFit/>
          </a:bodyPr>
          <a:lstStyle/>
          <a:p>
            <a:r>
              <a:rPr lang="en-CA" sz="3200" dirty="0">
                <a:latin typeface="Arial Black" panose="020B0A04020102020204" pitchFamily="34" charset="0"/>
              </a:rPr>
              <a:t>Who is Man(kind)?</a:t>
            </a:r>
          </a:p>
        </p:txBody>
      </p:sp>
      <p:sp>
        <p:nvSpPr>
          <p:cNvPr id="6" name="TextBox 5">
            <a:extLst>
              <a:ext uri="{FF2B5EF4-FFF2-40B4-BE49-F238E27FC236}">
                <a16:creationId xmlns:a16="http://schemas.microsoft.com/office/drawing/2014/main" id="{E0B3E48F-AD9A-4893-A190-98972E640D24}"/>
              </a:ext>
            </a:extLst>
          </p:cNvPr>
          <p:cNvSpPr txBox="1"/>
          <p:nvPr/>
        </p:nvSpPr>
        <p:spPr>
          <a:xfrm>
            <a:off x="413783" y="453455"/>
            <a:ext cx="7418846" cy="4832092"/>
          </a:xfrm>
          <a:prstGeom prst="rect">
            <a:avLst/>
          </a:prstGeom>
          <a:noFill/>
        </p:spPr>
        <p:txBody>
          <a:bodyPr wrap="square" rtlCol="0">
            <a:spAutoFit/>
          </a:bodyPr>
          <a:lstStyle/>
          <a:p>
            <a:pPr algn="ctr"/>
            <a:r>
              <a:rPr lang="en-CA" sz="2800" b="1" dirty="0">
                <a:latin typeface="Verdana" panose="020B0604030504040204" pitchFamily="34" charset="0"/>
                <a:ea typeface="Verdana" panose="020B0604030504040204" pitchFamily="34" charset="0"/>
              </a:rPr>
              <a:t>Trinitarian Theology Reflected in Gender and Sexuality</a:t>
            </a:r>
          </a:p>
          <a:p>
            <a:pPr algn="ctr"/>
            <a:endParaRPr lang="en-CA" sz="2800" b="1" dirty="0">
              <a:latin typeface="Verdana" panose="020B0604030504040204" pitchFamily="34" charset="0"/>
              <a:ea typeface="Verdana" panose="020B0604030504040204" pitchFamily="34" charset="0"/>
            </a:endParaRPr>
          </a:p>
          <a:p>
            <a:r>
              <a:rPr lang="en-CA" sz="2800" dirty="0">
                <a:latin typeface="Verdana" panose="020B0604030504040204" pitchFamily="34" charset="0"/>
                <a:ea typeface="Verdana" panose="020B0604030504040204" pitchFamily="34" charset="0"/>
              </a:rPr>
              <a:t>In the eternal generation of the Son, the Father is giver and the Son is receiver</a:t>
            </a:r>
          </a:p>
          <a:p>
            <a:endParaRPr lang="en-CA" sz="2800" dirty="0">
              <a:latin typeface="Verdana" panose="020B0604030504040204" pitchFamily="34" charset="0"/>
              <a:ea typeface="Verdana" panose="020B0604030504040204" pitchFamily="34" charset="0"/>
            </a:endParaRPr>
          </a:p>
          <a:p>
            <a:r>
              <a:rPr lang="en-CA" sz="2800" dirty="0">
                <a:latin typeface="Verdana" panose="020B0604030504040204" pitchFamily="34" charset="0"/>
                <a:ea typeface="Verdana" panose="020B0604030504040204" pitchFamily="34" charset="0"/>
              </a:rPr>
              <a:t>In the eternal purpose (covenant) the Father desires to give a reward, a people, and a dominion to His Son, which requires a redemption</a:t>
            </a:r>
          </a:p>
        </p:txBody>
      </p:sp>
      <p:sp>
        <p:nvSpPr>
          <p:cNvPr id="5" name="TextBox 4">
            <a:extLst>
              <a:ext uri="{FF2B5EF4-FFF2-40B4-BE49-F238E27FC236}">
                <a16:creationId xmlns:a16="http://schemas.microsoft.com/office/drawing/2014/main" id="{9F88C26F-2C21-4015-8D32-A29E5B36543B}"/>
              </a:ext>
            </a:extLst>
          </p:cNvPr>
          <p:cNvSpPr txBox="1"/>
          <p:nvPr/>
        </p:nvSpPr>
        <p:spPr>
          <a:xfrm>
            <a:off x="8337176" y="717176"/>
            <a:ext cx="3259226" cy="1754326"/>
          </a:xfrm>
          <a:prstGeom prst="rect">
            <a:avLst/>
          </a:prstGeom>
          <a:noFill/>
        </p:spPr>
        <p:txBody>
          <a:bodyPr wrap="square" rtlCol="0">
            <a:spAutoFit/>
          </a:bodyPr>
          <a:lstStyle/>
          <a:p>
            <a:r>
              <a:rPr lang="en-CA" sz="3600" dirty="0">
                <a:solidFill>
                  <a:schemeClr val="bg1"/>
                </a:solidFill>
                <a:latin typeface="Arial Black" panose="020B0A04020102020204" pitchFamily="34" charset="0"/>
              </a:rPr>
              <a:t>Theology of Gender and Sexuality</a:t>
            </a:r>
          </a:p>
        </p:txBody>
      </p:sp>
    </p:spTree>
    <p:extLst>
      <p:ext uri="{BB962C8B-B14F-4D97-AF65-F5344CB8AC3E}">
        <p14:creationId xmlns:p14="http://schemas.microsoft.com/office/powerpoint/2010/main" val="2973800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8180-1DEC-4388-BBDE-8D1B40E76C16}"/>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69463760-DABC-4E90-9733-5A6074DF6425}"/>
              </a:ext>
            </a:extLst>
          </p:cNvPr>
          <p:cNvSpPr>
            <a:spLocks noGrp="1"/>
          </p:cNvSpPr>
          <p:nvPr>
            <p:ph type="subTitle" idx="1"/>
          </p:nvPr>
        </p:nvSpPr>
        <p:spPr/>
        <p:txBody>
          <a:bodyPr/>
          <a:lstStyle/>
          <a:p>
            <a:endParaRPr lang="en-CA"/>
          </a:p>
        </p:txBody>
      </p:sp>
      <p:pic>
        <p:nvPicPr>
          <p:cNvPr id="9" name="Picture 8">
            <a:extLst>
              <a:ext uri="{FF2B5EF4-FFF2-40B4-BE49-F238E27FC236}">
                <a16:creationId xmlns:a16="http://schemas.microsoft.com/office/drawing/2014/main" id="{F3B8D4FD-51B8-4986-A1DA-F90AE4175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5E6C6FE-6781-4097-9516-E9D641D36869}"/>
              </a:ext>
            </a:extLst>
          </p:cNvPr>
          <p:cNvSpPr txBox="1"/>
          <p:nvPr/>
        </p:nvSpPr>
        <p:spPr>
          <a:xfrm>
            <a:off x="7109729" y="4965412"/>
            <a:ext cx="4281172" cy="584775"/>
          </a:xfrm>
          <a:prstGeom prst="rect">
            <a:avLst/>
          </a:prstGeom>
          <a:noFill/>
        </p:spPr>
        <p:txBody>
          <a:bodyPr wrap="none" rtlCol="0">
            <a:spAutoFit/>
          </a:bodyPr>
          <a:lstStyle/>
          <a:p>
            <a:r>
              <a:rPr lang="en-CA" sz="3200" dirty="0">
                <a:latin typeface="Arial Black" panose="020B0A04020102020204" pitchFamily="34" charset="0"/>
              </a:rPr>
              <a:t>Who is Man(kind)?</a:t>
            </a:r>
          </a:p>
        </p:txBody>
      </p:sp>
      <p:sp>
        <p:nvSpPr>
          <p:cNvPr id="6" name="TextBox 5">
            <a:extLst>
              <a:ext uri="{FF2B5EF4-FFF2-40B4-BE49-F238E27FC236}">
                <a16:creationId xmlns:a16="http://schemas.microsoft.com/office/drawing/2014/main" id="{E0B3E48F-AD9A-4893-A190-98972E640D24}"/>
              </a:ext>
            </a:extLst>
          </p:cNvPr>
          <p:cNvSpPr txBox="1"/>
          <p:nvPr/>
        </p:nvSpPr>
        <p:spPr>
          <a:xfrm>
            <a:off x="413783" y="453455"/>
            <a:ext cx="7418846" cy="4401205"/>
          </a:xfrm>
          <a:prstGeom prst="rect">
            <a:avLst/>
          </a:prstGeom>
          <a:noFill/>
        </p:spPr>
        <p:txBody>
          <a:bodyPr wrap="square" rtlCol="0">
            <a:spAutoFit/>
          </a:bodyPr>
          <a:lstStyle/>
          <a:p>
            <a:pPr algn="ctr"/>
            <a:r>
              <a:rPr lang="en-CA" sz="2800" b="1" dirty="0">
                <a:latin typeface="Verdana" panose="020B0604030504040204" pitchFamily="34" charset="0"/>
                <a:ea typeface="Verdana" panose="020B0604030504040204" pitchFamily="34" charset="0"/>
              </a:rPr>
              <a:t>Trinitarian Theology Reflected in Gender and Sexuality</a:t>
            </a:r>
          </a:p>
          <a:p>
            <a:pPr algn="ctr"/>
            <a:endParaRPr lang="en-CA" sz="2800" b="1" dirty="0">
              <a:latin typeface="Verdana" panose="020B0604030504040204" pitchFamily="34" charset="0"/>
              <a:ea typeface="Verdana" panose="020B0604030504040204" pitchFamily="34" charset="0"/>
            </a:endParaRPr>
          </a:p>
          <a:p>
            <a:r>
              <a:rPr lang="en-CA" sz="2800" dirty="0">
                <a:latin typeface="Verdana" panose="020B0604030504040204" pitchFamily="34" charset="0"/>
                <a:ea typeface="Verdana" panose="020B0604030504040204" pitchFamily="34" charset="0"/>
              </a:rPr>
              <a:t>By the means of the application of Christ’s work by the Spirit, who fulfills all things, Christ is promoted within creation/redemption. </a:t>
            </a:r>
          </a:p>
          <a:p>
            <a:endParaRPr lang="en-CA" sz="2800" dirty="0">
              <a:latin typeface="Verdana" panose="020B0604030504040204" pitchFamily="34" charset="0"/>
              <a:ea typeface="Verdana" panose="020B0604030504040204" pitchFamily="34" charset="0"/>
            </a:endParaRPr>
          </a:p>
          <a:p>
            <a:r>
              <a:rPr lang="en-CA" sz="2800" dirty="0">
                <a:latin typeface="Verdana" panose="020B0604030504040204" pitchFamily="34" charset="0"/>
                <a:ea typeface="Verdana" panose="020B0604030504040204" pitchFamily="34" charset="0"/>
              </a:rPr>
              <a:t>The Father initiates/gives, the Son receives and is blessed </a:t>
            </a:r>
          </a:p>
        </p:txBody>
      </p:sp>
      <p:sp>
        <p:nvSpPr>
          <p:cNvPr id="5" name="TextBox 4">
            <a:extLst>
              <a:ext uri="{FF2B5EF4-FFF2-40B4-BE49-F238E27FC236}">
                <a16:creationId xmlns:a16="http://schemas.microsoft.com/office/drawing/2014/main" id="{9F88C26F-2C21-4015-8D32-A29E5B36543B}"/>
              </a:ext>
            </a:extLst>
          </p:cNvPr>
          <p:cNvSpPr txBox="1"/>
          <p:nvPr/>
        </p:nvSpPr>
        <p:spPr>
          <a:xfrm>
            <a:off x="8337176" y="717176"/>
            <a:ext cx="3259226" cy="1754326"/>
          </a:xfrm>
          <a:prstGeom prst="rect">
            <a:avLst/>
          </a:prstGeom>
          <a:noFill/>
        </p:spPr>
        <p:txBody>
          <a:bodyPr wrap="square" rtlCol="0">
            <a:spAutoFit/>
          </a:bodyPr>
          <a:lstStyle/>
          <a:p>
            <a:r>
              <a:rPr lang="en-CA" sz="3600" dirty="0">
                <a:solidFill>
                  <a:schemeClr val="bg1"/>
                </a:solidFill>
                <a:latin typeface="Arial Black" panose="020B0A04020102020204" pitchFamily="34" charset="0"/>
              </a:rPr>
              <a:t>Theology of Gender and Sexuality</a:t>
            </a:r>
          </a:p>
        </p:txBody>
      </p:sp>
    </p:spTree>
    <p:extLst>
      <p:ext uri="{BB962C8B-B14F-4D97-AF65-F5344CB8AC3E}">
        <p14:creationId xmlns:p14="http://schemas.microsoft.com/office/powerpoint/2010/main" val="59901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8180-1DEC-4388-BBDE-8D1B40E76C16}"/>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69463760-DABC-4E90-9733-5A6074DF6425}"/>
              </a:ext>
            </a:extLst>
          </p:cNvPr>
          <p:cNvSpPr>
            <a:spLocks noGrp="1"/>
          </p:cNvSpPr>
          <p:nvPr>
            <p:ph type="subTitle" idx="1"/>
          </p:nvPr>
        </p:nvSpPr>
        <p:spPr/>
        <p:txBody>
          <a:bodyPr/>
          <a:lstStyle/>
          <a:p>
            <a:endParaRPr lang="en-CA"/>
          </a:p>
        </p:txBody>
      </p:sp>
      <p:pic>
        <p:nvPicPr>
          <p:cNvPr id="9" name="Picture 8">
            <a:extLst>
              <a:ext uri="{FF2B5EF4-FFF2-40B4-BE49-F238E27FC236}">
                <a16:creationId xmlns:a16="http://schemas.microsoft.com/office/drawing/2014/main" id="{F3B8D4FD-51B8-4986-A1DA-F90AE4175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5E6C6FE-6781-4097-9516-E9D641D36869}"/>
              </a:ext>
            </a:extLst>
          </p:cNvPr>
          <p:cNvSpPr txBox="1"/>
          <p:nvPr/>
        </p:nvSpPr>
        <p:spPr>
          <a:xfrm>
            <a:off x="7109729" y="4965412"/>
            <a:ext cx="4281172" cy="584775"/>
          </a:xfrm>
          <a:prstGeom prst="rect">
            <a:avLst/>
          </a:prstGeom>
          <a:noFill/>
        </p:spPr>
        <p:txBody>
          <a:bodyPr wrap="none" rtlCol="0">
            <a:spAutoFit/>
          </a:bodyPr>
          <a:lstStyle/>
          <a:p>
            <a:r>
              <a:rPr lang="en-CA" sz="3200" dirty="0">
                <a:latin typeface="Arial Black" panose="020B0A04020102020204" pitchFamily="34" charset="0"/>
              </a:rPr>
              <a:t>Who is Man(kind)?</a:t>
            </a:r>
          </a:p>
        </p:txBody>
      </p:sp>
      <p:sp>
        <p:nvSpPr>
          <p:cNvPr id="6" name="TextBox 5">
            <a:extLst>
              <a:ext uri="{FF2B5EF4-FFF2-40B4-BE49-F238E27FC236}">
                <a16:creationId xmlns:a16="http://schemas.microsoft.com/office/drawing/2014/main" id="{E0B3E48F-AD9A-4893-A190-98972E640D24}"/>
              </a:ext>
            </a:extLst>
          </p:cNvPr>
          <p:cNvSpPr txBox="1"/>
          <p:nvPr/>
        </p:nvSpPr>
        <p:spPr>
          <a:xfrm>
            <a:off x="413783" y="453455"/>
            <a:ext cx="7418846" cy="3970318"/>
          </a:xfrm>
          <a:prstGeom prst="rect">
            <a:avLst/>
          </a:prstGeom>
          <a:noFill/>
        </p:spPr>
        <p:txBody>
          <a:bodyPr wrap="square" rtlCol="0">
            <a:spAutoFit/>
          </a:bodyPr>
          <a:lstStyle/>
          <a:p>
            <a:pPr algn="ctr"/>
            <a:r>
              <a:rPr lang="en-CA" sz="2800" b="1" dirty="0">
                <a:latin typeface="Verdana" panose="020B0604030504040204" pitchFamily="34" charset="0"/>
                <a:ea typeface="Verdana" panose="020B0604030504040204" pitchFamily="34" charset="0"/>
              </a:rPr>
              <a:t>God’s Characteristics Emphasized in Men:</a:t>
            </a:r>
          </a:p>
          <a:p>
            <a:pPr algn="ctr"/>
            <a:endParaRPr lang="en-CA" sz="2800" b="1" dirty="0">
              <a:latin typeface="Verdana" panose="020B0604030504040204" pitchFamily="34" charset="0"/>
              <a:ea typeface="Verdana" panose="020B0604030504040204" pitchFamily="34" charset="0"/>
            </a:endParaRPr>
          </a:p>
          <a:p>
            <a:r>
              <a:rPr lang="en-CA" sz="2800" dirty="0">
                <a:latin typeface="Verdana" panose="020B0604030504040204" pitchFamily="34" charset="0"/>
                <a:ea typeface="Verdana" panose="020B0604030504040204" pitchFamily="34" charset="0"/>
              </a:rPr>
              <a:t>Reflecting the normativity and initiation of the Father:</a:t>
            </a:r>
          </a:p>
          <a:p>
            <a:endParaRPr lang="en-CA" sz="2800" dirty="0">
              <a:latin typeface="Verdana" panose="020B0604030504040204" pitchFamily="34" charset="0"/>
              <a:ea typeface="Verdana" panose="020B0604030504040204" pitchFamily="34" charset="0"/>
            </a:endParaRPr>
          </a:p>
          <a:p>
            <a:pPr marL="514350" indent="-514350">
              <a:buFont typeface="+mj-lt"/>
              <a:buAutoNum type="arabicPeriod"/>
            </a:pPr>
            <a:r>
              <a:rPr lang="en-CA" sz="2800" dirty="0">
                <a:latin typeface="Verdana" panose="020B0604030504040204" pitchFamily="34" charset="0"/>
                <a:ea typeface="Verdana" panose="020B0604030504040204" pitchFamily="34" charset="0"/>
              </a:rPr>
              <a:t>Provide</a:t>
            </a:r>
          </a:p>
          <a:p>
            <a:pPr marL="514350" indent="-514350">
              <a:buFont typeface="+mj-lt"/>
              <a:buAutoNum type="arabicPeriod"/>
            </a:pPr>
            <a:r>
              <a:rPr lang="en-CA" sz="2800" dirty="0">
                <a:latin typeface="Verdana" panose="020B0604030504040204" pitchFamily="34" charset="0"/>
                <a:ea typeface="Verdana" panose="020B0604030504040204" pitchFamily="34" charset="0"/>
              </a:rPr>
              <a:t>Protect</a:t>
            </a:r>
          </a:p>
          <a:p>
            <a:pPr marL="514350" indent="-514350">
              <a:buFont typeface="+mj-lt"/>
              <a:buAutoNum type="arabicPeriod"/>
            </a:pPr>
            <a:r>
              <a:rPr lang="en-CA" sz="2800" dirty="0">
                <a:latin typeface="Verdana" panose="020B0604030504040204" pitchFamily="34" charset="0"/>
                <a:ea typeface="Verdana" panose="020B0604030504040204" pitchFamily="34" charset="0"/>
              </a:rPr>
              <a:t>Promote</a:t>
            </a:r>
          </a:p>
        </p:txBody>
      </p:sp>
      <p:sp>
        <p:nvSpPr>
          <p:cNvPr id="5" name="TextBox 4">
            <a:extLst>
              <a:ext uri="{FF2B5EF4-FFF2-40B4-BE49-F238E27FC236}">
                <a16:creationId xmlns:a16="http://schemas.microsoft.com/office/drawing/2014/main" id="{9F88C26F-2C21-4015-8D32-A29E5B36543B}"/>
              </a:ext>
            </a:extLst>
          </p:cNvPr>
          <p:cNvSpPr txBox="1"/>
          <p:nvPr/>
        </p:nvSpPr>
        <p:spPr>
          <a:xfrm>
            <a:off x="8337176" y="717176"/>
            <a:ext cx="3259226" cy="1754326"/>
          </a:xfrm>
          <a:prstGeom prst="rect">
            <a:avLst/>
          </a:prstGeom>
          <a:noFill/>
        </p:spPr>
        <p:txBody>
          <a:bodyPr wrap="square" rtlCol="0">
            <a:spAutoFit/>
          </a:bodyPr>
          <a:lstStyle/>
          <a:p>
            <a:r>
              <a:rPr lang="en-CA" sz="3600" dirty="0">
                <a:solidFill>
                  <a:schemeClr val="bg1"/>
                </a:solidFill>
                <a:latin typeface="Arial Black" panose="020B0A04020102020204" pitchFamily="34" charset="0"/>
              </a:rPr>
              <a:t>Theology of Gender and Sexuality</a:t>
            </a:r>
          </a:p>
        </p:txBody>
      </p:sp>
    </p:spTree>
    <p:extLst>
      <p:ext uri="{BB962C8B-B14F-4D97-AF65-F5344CB8AC3E}">
        <p14:creationId xmlns:p14="http://schemas.microsoft.com/office/powerpoint/2010/main" val="1575241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8180-1DEC-4388-BBDE-8D1B40E76C16}"/>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69463760-DABC-4E90-9733-5A6074DF6425}"/>
              </a:ext>
            </a:extLst>
          </p:cNvPr>
          <p:cNvSpPr>
            <a:spLocks noGrp="1"/>
          </p:cNvSpPr>
          <p:nvPr>
            <p:ph type="subTitle" idx="1"/>
          </p:nvPr>
        </p:nvSpPr>
        <p:spPr/>
        <p:txBody>
          <a:bodyPr/>
          <a:lstStyle/>
          <a:p>
            <a:endParaRPr lang="en-CA"/>
          </a:p>
        </p:txBody>
      </p:sp>
      <p:pic>
        <p:nvPicPr>
          <p:cNvPr id="9" name="Picture 8">
            <a:extLst>
              <a:ext uri="{FF2B5EF4-FFF2-40B4-BE49-F238E27FC236}">
                <a16:creationId xmlns:a16="http://schemas.microsoft.com/office/drawing/2014/main" id="{F3B8D4FD-51B8-4986-A1DA-F90AE4175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5E6C6FE-6781-4097-9516-E9D641D36869}"/>
              </a:ext>
            </a:extLst>
          </p:cNvPr>
          <p:cNvSpPr txBox="1"/>
          <p:nvPr/>
        </p:nvSpPr>
        <p:spPr>
          <a:xfrm>
            <a:off x="7109729" y="4965412"/>
            <a:ext cx="4281172" cy="584775"/>
          </a:xfrm>
          <a:prstGeom prst="rect">
            <a:avLst/>
          </a:prstGeom>
          <a:noFill/>
        </p:spPr>
        <p:txBody>
          <a:bodyPr wrap="none" rtlCol="0">
            <a:spAutoFit/>
          </a:bodyPr>
          <a:lstStyle/>
          <a:p>
            <a:r>
              <a:rPr lang="en-CA" sz="3200" dirty="0">
                <a:latin typeface="Arial Black" panose="020B0A04020102020204" pitchFamily="34" charset="0"/>
              </a:rPr>
              <a:t>Who is Man(kind)?</a:t>
            </a:r>
          </a:p>
        </p:txBody>
      </p:sp>
      <p:sp>
        <p:nvSpPr>
          <p:cNvPr id="6" name="TextBox 5">
            <a:extLst>
              <a:ext uri="{FF2B5EF4-FFF2-40B4-BE49-F238E27FC236}">
                <a16:creationId xmlns:a16="http://schemas.microsoft.com/office/drawing/2014/main" id="{E0B3E48F-AD9A-4893-A190-98972E640D24}"/>
              </a:ext>
            </a:extLst>
          </p:cNvPr>
          <p:cNvSpPr txBox="1"/>
          <p:nvPr/>
        </p:nvSpPr>
        <p:spPr>
          <a:xfrm>
            <a:off x="413783" y="453455"/>
            <a:ext cx="7418846" cy="3970318"/>
          </a:xfrm>
          <a:prstGeom prst="rect">
            <a:avLst/>
          </a:prstGeom>
          <a:noFill/>
        </p:spPr>
        <p:txBody>
          <a:bodyPr wrap="square" rtlCol="0">
            <a:spAutoFit/>
          </a:bodyPr>
          <a:lstStyle/>
          <a:p>
            <a:pPr algn="ctr"/>
            <a:r>
              <a:rPr lang="en-CA" sz="2800" b="1" dirty="0">
                <a:latin typeface="Verdana" panose="020B0604030504040204" pitchFamily="34" charset="0"/>
                <a:ea typeface="Verdana" panose="020B0604030504040204" pitchFamily="34" charset="0"/>
              </a:rPr>
              <a:t>God’s Characteristics Emphasized in Men:</a:t>
            </a:r>
          </a:p>
          <a:p>
            <a:pPr algn="ctr"/>
            <a:endParaRPr lang="en-CA" sz="2800" b="1" dirty="0">
              <a:latin typeface="Verdana" panose="020B0604030504040204" pitchFamily="34" charset="0"/>
              <a:ea typeface="Verdana" panose="020B0604030504040204" pitchFamily="34" charset="0"/>
            </a:endParaRPr>
          </a:p>
          <a:p>
            <a:r>
              <a:rPr lang="en-CA" sz="2800" dirty="0">
                <a:latin typeface="Verdana" panose="020B0604030504040204" pitchFamily="34" charset="0"/>
                <a:ea typeface="Verdana" panose="020B0604030504040204" pitchFamily="34" charset="0"/>
              </a:rPr>
              <a:t>Reflecting the </a:t>
            </a:r>
            <a:r>
              <a:rPr lang="en-CA" sz="2800" dirty="0" err="1">
                <a:latin typeface="Verdana" panose="020B0604030504040204" pitchFamily="34" charset="0"/>
                <a:ea typeface="Verdana" panose="020B0604030504040204" pitchFamily="34" charset="0"/>
              </a:rPr>
              <a:t>preeminence</a:t>
            </a:r>
            <a:r>
              <a:rPr lang="en-CA" sz="2800" dirty="0">
                <a:latin typeface="Verdana" panose="020B0604030504040204" pitchFamily="34" charset="0"/>
                <a:ea typeface="Verdana" panose="020B0604030504040204" pitchFamily="34" charset="0"/>
              </a:rPr>
              <a:t> and recipiency of the Son:</a:t>
            </a:r>
          </a:p>
          <a:p>
            <a:endParaRPr lang="en-CA" sz="2800" dirty="0">
              <a:latin typeface="Verdana" panose="020B0604030504040204" pitchFamily="34" charset="0"/>
              <a:ea typeface="Verdana" panose="020B0604030504040204" pitchFamily="34" charset="0"/>
            </a:endParaRPr>
          </a:p>
          <a:p>
            <a:pPr marL="514350" indent="-514350">
              <a:buFont typeface="+mj-lt"/>
              <a:buAutoNum type="arabicPeriod"/>
            </a:pPr>
            <a:r>
              <a:rPr lang="en-CA" sz="2800" dirty="0">
                <a:latin typeface="Verdana" panose="020B0604030504040204" pitchFamily="34" charset="0"/>
                <a:ea typeface="Verdana" panose="020B0604030504040204" pitchFamily="34" charset="0"/>
              </a:rPr>
              <a:t>Resplendent (Glorious) </a:t>
            </a:r>
          </a:p>
          <a:p>
            <a:pPr marL="514350" indent="-514350">
              <a:buFont typeface="+mj-lt"/>
              <a:buAutoNum type="arabicPeriod"/>
            </a:pPr>
            <a:r>
              <a:rPr lang="en-CA" sz="2800" dirty="0">
                <a:latin typeface="Verdana" panose="020B0604030504040204" pitchFamily="34" charset="0"/>
                <a:ea typeface="Verdana" panose="020B0604030504040204" pitchFamily="34" charset="0"/>
              </a:rPr>
              <a:t>Responsive </a:t>
            </a:r>
          </a:p>
          <a:p>
            <a:pPr marL="514350" indent="-514350">
              <a:buFont typeface="+mj-lt"/>
              <a:buAutoNum type="arabicPeriod"/>
            </a:pPr>
            <a:r>
              <a:rPr lang="en-CA" sz="2800" dirty="0">
                <a:latin typeface="Verdana" panose="020B0604030504040204" pitchFamily="34" charset="0"/>
                <a:ea typeface="Verdana" panose="020B0604030504040204" pitchFamily="34" charset="0"/>
              </a:rPr>
              <a:t>Restful (Comfort)</a:t>
            </a:r>
          </a:p>
        </p:txBody>
      </p:sp>
      <p:sp>
        <p:nvSpPr>
          <p:cNvPr id="5" name="TextBox 4">
            <a:extLst>
              <a:ext uri="{FF2B5EF4-FFF2-40B4-BE49-F238E27FC236}">
                <a16:creationId xmlns:a16="http://schemas.microsoft.com/office/drawing/2014/main" id="{9F88C26F-2C21-4015-8D32-A29E5B36543B}"/>
              </a:ext>
            </a:extLst>
          </p:cNvPr>
          <p:cNvSpPr txBox="1"/>
          <p:nvPr/>
        </p:nvSpPr>
        <p:spPr>
          <a:xfrm>
            <a:off x="8337176" y="717176"/>
            <a:ext cx="3259226" cy="1754326"/>
          </a:xfrm>
          <a:prstGeom prst="rect">
            <a:avLst/>
          </a:prstGeom>
          <a:noFill/>
        </p:spPr>
        <p:txBody>
          <a:bodyPr wrap="square" rtlCol="0">
            <a:spAutoFit/>
          </a:bodyPr>
          <a:lstStyle/>
          <a:p>
            <a:r>
              <a:rPr lang="en-CA" sz="3600" dirty="0">
                <a:solidFill>
                  <a:schemeClr val="bg1"/>
                </a:solidFill>
                <a:latin typeface="Arial Black" panose="020B0A04020102020204" pitchFamily="34" charset="0"/>
              </a:rPr>
              <a:t>Theology of Gender and Sexuality</a:t>
            </a:r>
          </a:p>
        </p:txBody>
      </p:sp>
    </p:spTree>
    <p:extLst>
      <p:ext uri="{BB962C8B-B14F-4D97-AF65-F5344CB8AC3E}">
        <p14:creationId xmlns:p14="http://schemas.microsoft.com/office/powerpoint/2010/main" val="378836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8180-1DEC-4388-BBDE-8D1B40E76C16}"/>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69463760-DABC-4E90-9733-5A6074DF6425}"/>
              </a:ext>
            </a:extLst>
          </p:cNvPr>
          <p:cNvSpPr>
            <a:spLocks noGrp="1"/>
          </p:cNvSpPr>
          <p:nvPr>
            <p:ph type="subTitle" idx="1"/>
          </p:nvPr>
        </p:nvSpPr>
        <p:spPr/>
        <p:txBody>
          <a:bodyPr/>
          <a:lstStyle/>
          <a:p>
            <a:endParaRPr lang="en-CA"/>
          </a:p>
        </p:txBody>
      </p:sp>
      <p:pic>
        <p:nvPicPr>
          <p:cNvPr id="9" name="Picture 8">
            <a:extLst>
              <a:ext uri="{FF2B5EF4-FFF2-40B4-BE49-F238E27FC236}">
                <a16:creationId xmlns:a16="http://schemas.microsoft.com/office/drawing/2014/main" id="{F3B8D4FD-51B8-4986-A1DA-F90AE4175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5E6C6FE-6781-4097-9516-E9D641D36869}"/>
              </a:ext>
            </a:extLst>
          </p:cNvPr>
          <p:cNvSpPr txBox="1"/>
          <p:nvPr/>
        </p:nvSpPr>
        <p:spPr>
          <a:xfrm>
            <a:off x="7109729" y="4965412"/>
            <a:ext cx="4281172" cy="584775"/>
          </a:xfrm>
          <a:prstGeom prst="rect">
            <a:avLst/>
          </a:prstGeom>
          <a:noFill/>
        </p:spPr>
        <p:txBody>
          <a:bodyPr wrap="none" rtlCol="0">
            <a:spAutoFit/>
          </a:bodyPr>
          <a:lstStyle/>
          <a:p>
            <a:r>
              <a:rPr lang="en-CA" sz="3200" dirty="0">
                <a:latin typeface="Arial Black" panose="020B0A04020102020204" pitchFamily="34" charset="0"/>
              </a:rPr>
              <a:t>Who is Man(kind)?</a:t>
            </a:r>
          </a:p>
        </p:txBody>
      </p:sp>
      <p:sp>
        <p:nvSpPr>
          <p:cNvPr id="6" name="TextBox 5">
            <a:extLst>
              <a:ext uri="{FF2B5EF4-FFF2-40B4-BE49-F238E27FC236}">
                <a16:creationId xmlns:a16="http://schemas.microsoft.com/office/drawing/2014/main" id="{E0B3E48F-AD9A-4893-A190-98972E640D24}"/>
              </a:ext>
            </a:extLst>
          </p:cNvPr>
          <p:cNvSpPr txBox="1"/>
          <p:nvPr/>
        </p:nvSpPr>
        <p:spPr>
          <a:xfrm>
            <a:off x="413783" y="453455"/>
            <a:ext cx="7418846" cy="5262979"/>
          </a:xfrm>
          <a:prstGeom prst="rect">
            <a:avLst/>
          </a:prstGeom>
          <a:noFill/>
        </p:spPr>
        <p:txBody>
          <a:bodyPr wrap="square" rtlCol="0">
            <a:spAutoFit/>
          </a:bodyPr>
          <a:lstStyle/>
          <a:p>
            <a:pPr algn="ctr"/>
            <a:r>
              <a:rPr lang="en-CA" sz="2800" b="1" dirty="0">
                <a:latin typeface="Verdana" panose="020B0604030504040204" pitchFamily="34" charset="0"/>
                <a:ea typeface="Verdana" panose="020B0604030504040204" pitchFamily="34" charset="0"/>
              </a:rPr>
              <a:t>God created man(kind) to image God (Gen 1:27a) in both our gender and our SEXUALITY. </a:t>
            </a:r>
          </a:p>
          <a:p>
            <a:pPr algn="ctr"/>
            <a:endParaRPr lang="en-CA" sz="2800" b="1" dirty="0">
              <a:latin typeface="Verdana" panose="020B0604030504040204" pitchFamily="34" charset="0"/>
              <a:ea typeface="Verdana" panose="020B0604030504040204" pitchFamily="34" charset="0"/>
            </a:endParaRPr>
          </a:p>
          <a:p>
            <a:r>
              <a:rPr lang="en-CA" sz="2800" dirty="0">
                <a:latin typeface="Verdana" panose="020B0604030504040204" pitchFamily="34" charset="0"/>
                <a:ea typeface="Verdana" panose="020B0604030504040204" pitchFamily="34" charset="0"/>
              </a:rPr>
              <a:t>We are to image ourselves in others the way the Son images the Father (Col 1:15) and we image God. </a:t>
            </a:r>
          </a:p>
          <a:p>
            <a:endParaRPr lang="en-CA" sz="2800" dirty="0">
              <a:latin typeface="Verdana" panose="020B0604030504040204" pitchFamily="34" charset="0"/>
              <a:ea typeface="Verdana" panose="020B0604030504040204" pitchFamily="34" charset="0"/>
            </a:endParaRPr>
          </a:p>
          <a:p>
            <a:r>
              <a:rPr lang="en-CA" sz="2800" dirty="0">
                <a:latin typeface="Verdana" panose="020B0604030504040204" pitchFamily="34" charset="0"/>
                <a:ea typeface="Verdana" panose="020B0604030504040204" pitchFamily="34" charset="0"/>
              </a:rPr>
              <a:t>Procreation was, and remains, primarily a disciple-making endeavour for the spread of God’s kingdom </a:t>
            </a:r>
            <a:br>
              <a:rPr lang="en-CA" sz="2800" dirty="0">
                <a:latin typeface="Verdana" panose="020B0604030504040204" pitchFamily="34" charset="0"/>
                <a:ea typeface="Verdana" panose="020B0604030504040204" pitchFamily="34" charset="0"/>
              </a:rPr>
            </a:br>
            <a:r>
              <a:rPr lang="en-CA" sz="2800" dirty="0">
                <a:latin typeface="Verdana" panose="020B0604030504040204" pitchFamily="34" charset="0"/>
                <a:ea typeface="Verdana" panose="020B0604030504040204" pitchFamily="34" charset="0"/>
              </a:rPr>
              <a:t>(Gen 1:28, Mal 2:15, Mat 28:18).</a:t>
            </a:r>
          </a:p>
        </p:txBody>
      </p:sp>
      <p:sp>
        <p:nvSpPr>
          <p:cNvPr id="5" name="TextBox 4">
            <a:extLst>
              <a:ext uri="{FF2B5EF4-FFF2-40B4-BE49-F238E27FC236}">
                <a16:creationId xmlns:a16="http://schemas.microsoft.com/office/drawing/2014/main" id="{9F88C26F-2C21-4015-8D32-A29E5B36543B}"/>
              </a:ext>
            </a:extLst>
          </p:cNvPr>
          <p:cNvSpPr txBox="1"/>
          <p:nvPr/>
        </p:nvSpPr>
        <p:spPr>
          <a:xfrm>
            <a:off x="8337176" y="717176"/>
            <a:ext cx="3259226" cy="1754326"/>
          </a:xfrm>
          <a:prstGeom prst="rect">
            <a:avLst/>
          </a:prstGeom>
          <a:noFill/>
        </p:spPr>
        <p:txBody>
          <a:bodyPr wrap="square" rtlCol="0">
            <a:spAutoFit/>
          </a:bodyPr>
          <a:lstStyle/>
          <a:p>
            <a:r>
              <a:rPr lang="en-CA" sz="3600" dirty="0">
                <a:solidFill>
                  <a:schemeClr val="bg1"/>
                </a:solidFill>
                <a:latin typeface="Arial Black" panose="020B0A04020102020204" pitchFamily="34" charset="0"/>
              </a:rPr>
              <a:t>Theology of Gender and Sexuality</a:t>
            </a:r>
          </a:p>
        </p:txBody>
      </p:sp>
    </p:spTree>
    <p:extLst>
      <p:ext uri="{BB962C8B-B14F-4D97-AF65-F5344CB8AC3E}">
        <p14:creationId xmlns:p14="http://schemas.microsoft.com/office/powerpoint/2010/main" val="394193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8180-1DEC-4388-BBDE-8D1B40E76C16}"/>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69463760-DABC-4E90-9733-5A6074DF6425}"/>
              </a:ext>
            </a:extLst>
          </p:cNvPr>
          <p:cNvSpPr>
            <a:spLocks noGrp="1"/>
          </p:cNvSpPr>
          <p:nvPr>
            <p:ph type="subTitle" idx="1"/>
          </p:nvPr>
        </p:nvSpPr>
        <p:spPr/>
        <p:txBody>
          <a:bodyPr/>
          <a:lstStyle/>
          <a:p>
            <a:endParaRPr lang="en-CA"/>
          </a:p>
        </p:txBody>
      </p:sp>
      <p:pic>
        <p:nvPicPr>
          <p:cNvPr id="9" name="Picture 8">
            <a:extLst>
              <a:ext uri="{FF2B5EF4-FFF2-40B4-BE49-F238E27FC236}">
                <a16:creationId xmlns:a16="http://schemas.microsoft.com/office/drawing/2014/main" id="{F3B8D4FD-51B8-4986-A1DA-F90AE4175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5E6C6FE-6781-4097-9516-E9D641D36869}"/>
              </a:ext>
            </a:extLst>
          </p:cNvPr>
          <p:cNvSpPr txBox="1"/>
          <p:nvPr/>
        </p:nvSpPr>
        <p:spPr>
          <a:xfrm>
            <a:off x="7976003" y="4965412"/>
            <a:ext cx="2960490" cy="584775"/>
          </a:xfrm>
          <a:prstGeom prst="rect">
            <a:avLst/>
          </a:prstGeom>
          <a:noFill/>
        </p:spPr>
        <p:txBody>
          <a:bodyPr wrap="none" rtlCol="0">
            <a:spAutoFit/>
          </a:bodyPr>
          <a:lstStyle/>
          <a:p>
            <a:r>
              <a:rPr lang="en-CA" sz="3200" dirty="0">
                <a:latin typeface="Arial Black" panose="020B0A04020102020204" pitchFamily="34" charset="0"/>
              </a:rPr>
              <a:t>Implications</a:t>
            </a:r>
          </a:p>
        </p:txBody>
      </p:sp>
      <p:sp>
        <p:nvSpPr>
          <p:cNvPr id="6" name="TextBox 5">
            <a:extLst>
              <a:ext uri="{FF2B5EF4-FFF2-40B4-BE49-F238E27FC236}">
                <a16:creationId xmlns:a16="http://schemas.microsoft.com/office/drawing/2014/main" id="{E0B3E48F-AD9A-4893-A190-98972E640D24}"/>
              </a:ext>
            </a:extLst>
          </p:cNvPr>
          <p:cNvSpPr txBox="1"/>
          <p:nvPr/>
        </p:nvSpPr>
        <p:spPr>
          <a:xfrm>
            <a:off x="413783" y="453455"/>
            <a:ext cx="7418846" cy="2246769"/>
          </a:xfrm>
          <a:prstGeom prst="rect">
            <a:avLst/>
          </a:prstGeom>
          <a:noFill/>
        </p:spPr>
        <p:txBody>
          <a:bodyPr wrap="square" rtlCol="0">
            <a:spAutoFit/>
          </a:bodyPr>
          <a:lstStyle/>
          <a:p>
            <a:pPr marL="514350" indent="-514350">
              <a:buFont typeface="+mj-lt"/>
              <a:buAutoNum type="arabicPeriod"/>
            </a:pPr>
            <a:r>
              <a:rPr lang="en-CA" sz="2800" dirty="0">
                <a:latin typeface="Verdana" panose="020B0604030504040204" pitchFamily="34" charset="0"/>
                <a:ea typeface="Verdana" panose="020B0604030504040204" pitchFamily="34" charset="0"/>
              </a:rPr>
              <a:t>SOGI actually </a:t>
            </a:r>
            <a:r>
              <a:rPr lang="en-CA" sz="2800" i="1" dirty="0">
                <a:latin typeface="Verdana" panose="020B0604030504040204" pitchFamily="34" charset="0"/>
                <a:ea typeface="Verdana" panose="020B0604030504040204" pitchFamily="34" charset="0"/>
              </a:rPr>
              <a:t>undermines </a:t>
            </a:r>
            <a:r>
              <a:rPr lang="en-CA" sz="2800" dirty="0">
                <a:latin typeface="Verdana" panose="020B0604030504040204" pitchFamily="34" charset="0"/>
                <a:ea typeface="Verdana" panose="020B0604030504040204" pitchFamily="34" charset="0"/>
              </a:rPr>
              <a:t>diversity</a:t>
            </a:r>
          </a:p>
          <a:p>
            <a:pPr marL="514350" indent="-514350">
              <a:buFont typeface="+mj-lt"/>
              <a:buAutoNum type="arabicPeriod"/>
            </a:pPr>
            <a:r>
              <a:rPr lang="en-CA" sz="2800" dirty="0">
                <a:latin typeface="Verdana" panose="020B0604030504040204" pitchFamily="34" charset="0"/>
                <a:ea typeface="Verdana" panose="020B0604030504040204" pitchFamily="34" charset="0"/>
              </a:rPr>
              <a:t>Gay “marriage” has completely erased marriage definitionally </a:t>
            </a:r>
          </a:p>
          <a:p>
            <a:pPr marL="514350" indent="-514350">
              <a:buFont typeface="+mj-lt"/>
              <a:buAutoNum type="arabicPeriod"/>
            </a:pPr>
            <a:r>
              <a:rPr lang="en-CA" sz="2800" dirty="0">
                <a:latin typeface="Verdana" panose="020B0604030504040204" pitchFamily="34" charset="0"/>
                <a:ea typeface="Verdana" panose="020B0604030504040204" pitchFamily="34" charset="0"/>
              </a:rPr>
              <a:t>Singleness, although elevated in the NT, is not normative</a:t>
            </a:r>
          </a:p>
        </p:txBody>
      </p:sp>
      <p:sp>
        <p:nvSpPr>
          <p:cNvPr id="5" name="TextBox 4">
            <a:extLst>
              <a:ext uri="{FF2B5EF4-FFF2-40B4-BE49-F238E27FC236}">
                <a16:creationId xmlns:a16="http://schemas.microsoft.com/office/drawing/2014/main" id="{9F88C26F-2C21-4015-8D32-A29E5B36543B}"/>
              </a:ext>
            </a:extLst>
          </p:cNvPr>
          <p:cNvSpPr txBox="1"/>
          <p:nvPr/>
        </p:nvSpPr>
        <p:spPr>
          <a:xfrm>
            <a:off x="8337176" y="717176"/>
            <a:ext cx="3259226" cy="1754326"/>
          </a:xfrm>
          <a:prstGeom prst="rect">
            <a:avLst/>
          </a:prstGeom>
          <a:noFill/>
        </p:spPr>
        <p:txBody>
          <a:bodyPr wrap="square" rtlCol="0">
            <a:spAutoFit/>
          </a:bodyPr>
          <a:lstStyle/>
          <a:p>
            <a:r>
              <a:rPr lang="en-CA" sz="3600" dirty="0">
                <a:solidFill>
                  <a:schemeClr val="bg1"/>
                </a:solidFill>
                <a:latin typeface="Arial Black" panose="020B0A04020102020204" pitchFamily="34" charset="0"/>
              </a:rPr>
              <a:t>Theology of Gender and Sexuality</a:t>
            </a:r>
          </a:p>
        </p:txBody>
      </p:sp>
    </p:spTree>
    <p:extLst>
      <p:ext uri="{BB962C8B-B14F-4D97-AF65-F5344CB8AC3E}">
        <p14:creationId xmlns:p14="http://schemas.microsoft.com/office/powerpoint/2010/main" val="3328593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8180-1DEC-4388-BBDE-8D1B40E76C16}"/>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69463760-DABC-4E90-9733-5A6074DF6425}"/>
              </a:ext>
            </a:extLst>
          </p:cNvPr>
          <p:cNvSpPr>
            <a:spLocks noGrp="1"/>
          </p:cNvSpPr>
          <p:nvPr>
            <p:ph type="subTitle" idx="1"/>
          </p:nvPr>
        </p:nvSpPr>
        <p:spPr/>
        <p:txBody>
          <a:bodyPr/>
          <a:lstStyle/>
          <a:p>
            <a:endParaRPr lang="en-CA"/>
          </a:p>
        </p:txBody>
      </p:sp>
      <p:pic>
        <p:nvPicPr>
          <p:cNvPr id="7" name="Picture 6">
            <a:extLst>
              <a:ext uri="{FF2B5EF4-FFF2-40B4-BE49-F238E27FC236}">
                <a16:creationId xmlns:a16="http://schemas.microsoft.com/office/drawing/2014/main" id="{F9C9F664-0C60-49A4-B37C-26DE88B52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6C25009-3677-46FC-8EB1-6EFB5F764014}"/>
              </a:ext>
            </a:extLst>
          </p:cNvPr>
          <p:cNvSpPr txBox="1"/>
          <p:nvPr/>
        </p:nvSpPr>
        <p:spPr>
          <a:xfrm>
            <a:off x="1524000" y="2495457"/>
            <a:ext cx="9392123" cy="584775"/>
          </a:xfrm>
          <a:prstGeom prst="rect">
            <a:avLst/>
          </a:prstGeom>
          <a:noFill/>
        </p:spPr>
        <p:txBody>
          <a:bodyPr wrap="none" rtlCol="0">
            <a:spAutoFit/>
          </a:bodyPr>
          <a:lstStyle/>
          <a:p>
            <a:r>
              <a:rPr lang="en-CA" sz="3200" dirty="0">
                <a:solidFill>
                  <a:schemeClr val="bg1"/>
                </a:solidFill>
                <a:latin typeface="Arial Black" panose="020B0A04020102020204" pitchFamily="34" charset="0"/>
              </a:rPr>
              <a:t>THEOLOGY OF GENDER AND SEXUALITY</a:t>
            </a:r>
          </a:p>
        </p:txBody>
      </p:sp>
      <p:sp>
        <p:nvSpPr>
          <p:cNvPr id="6" name="TextBox 5">
            <a:extLst>
              <a:ext uri="{FF2B5EF4-FFF2-40B4-BE49-F238E27FC236}">
                <a16:creationId xmlns:a16="http://schemas.microsoft.com/office/drawing/2014/main" id="{A106C923-4566-4726-B928-7DE92E8B5D5B}"/>
              </a:ext>
            </a:extLst>
          </p:cNvPr>
          <p:cNvSpPr txBox="1"/>
          <p:nvPr/>
        </p:nvSpPr>
        <p:spPr>
          <a:xfrm>
            <a:off x="2481804" y="3645089"/>
            <a:ext cx="7228389" cy="1569660"/>
          </a:xfrm>
          <a:prstGeom prst="rect">
            <a:avLst/>
          </a:prstGeom>
          <a:noFill/>
        </p:spPr>
        <p:txBody>
          <a:bodyPr wrap="none" rtlCol="0">
            <a:spAutoFit/>
          </a:bodyPr>
          <a:lstStyle/>
          <a:p>
            <a:pPr marL="342900" indent="-342900" algn="ctr">
              <a:buFont typeface="Arial" panose="020B0604020202020204" pitchFamily="34" charset="0"/>
              <a:buChar char="•"/>
            </a:pPr>
            <a:r>
              <a:rPr lang="en-CA" sz="2400" dirty="0">
                <a:solidFill>
                  <a:schemeClr val="bg1"/>
                </a:solidFill>
                <a:latin typeface="Verdana" panose="020B0604030504040204" pitchFamily="34" charset="0"/>
                <a:ea typeface="Verdana" panose="020B0604030504040204" pitchFamily="34" charset="0"/>
              </a:rPr>
              <a:t>God in relationship to gender and sexuality</a:t>
            </a:r>
          </a:p>
          <a:p>
            <a:pPr marL="342900" indent="-342900" algn="ctr">
              <a:buFont typeface="Arial" panose="020B0604020202020204" pitchFamily="34" charset="0"/>
              <a:buChar char="•"/>
            </a:pPr>
            <a:r>
              <a:rPr lang="en-CA" sz="2400" dirty="0">
                <a:solidFill>
                  <a:schemeClr val="bg1"/>
                </a:solidFill>
                <a:latin typeface="Verdana" panose="020B0604030504040204" pitchFamily="34" charset="0"/>
                <a:ea typeface="Verdana" panose="020B0604030504040204" pitchFamily="34" charset="0"/>
              </a:rPr>
              <a:t>Human purposes of gender and sexuality</a:t>
            </a:r>
          </a:p>
          <a:p>
            <a:pPr marL="342900" indent="-342900" algn="ctr">
              <a:buFont typeface="Arial" panose="020B0604020202020204" pitchFamily="34" charset="0"/>
              <a:buChar char="•"/>
            </a:pPr>
            <a:r>
              <a:rPr lang="en-CA" sz="2400" dirty="0">
                <a:solidFill>
                  <a:schemeClr val="bg1"/>
                </a:solidFill>
                <a:latin typeface="Verdana" panose="020B0604030504040204" pitchFamily="34" charset="0"/>
                <a:ea typeface="Verdana" panose="020B0604030504040204" pitchFamily="34" charset="0"/>
              </a:rPr>
              <a:t>Are gender differences good?</a:t>
            </a:r>
          </a:p>
          <a:p>
            <a:pPr marL="342900" indent="-342900" algn="ctr">
              <a:buFont typeface="Arial" panose="020B0604020202020204" pitchFamily="34" charset="0"/>
              <a:buChar char="•"/>
            </a:pPr>
            <a:endParaRPr lang="en-CA" sz="24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82963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8180-1DEC-4388-BBDE-8D1B40E76C16}"/>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69463760-DABC-4E90-9733-5A6074DF6425}"/>
              </a:ext>
            </a:extLst>
          </p:cNvPr>
          <p:cNvSpPr>
            <a:spLocks noGrp="1"/>
          </p:cNvSpPr>
          <p:nvPr>
            <p:ph type="subTitle" idx="1"/>
          </p:nvPr>
        </p:nvSpPr>
        <p:spPr/>
        <p:txBody>
          <a:bodyPr/>
          <a:lstStyle/>
          <a:p>
            <a:endParaRPr lang="en-CA"/>
          </a:p>
        </p:txBody>
      </p:sp>
      <p:pic>
        <p:nvPicPr>
          <p:cNvPr id="9" name="Picture 8">
            <a:extLst>
              <a:ext uri="{FF2B5EF4-FFF2-40B4-BE49-F238E27FC236}">
                <a16:creationId xmlns:a16="http://schemas.microsoft.com/office/drawing/2014/main" id="{F3B8D4FD-51B8-4986-A1DA-F90AE4175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5E6C6FE-6781-4097-9516-E9D641D36869}"/>
              </a:ext>
            </a:extLst>
          </p:cNvPr>
          <p:cNvSpPr txBox="1"/>
          <p:nvPr/>
        </p:nvSpPr>
        <p:spPr>
          <a:xfrm>
            <a:off x="7221622" y="4958666"/>
            <a:ext cx="2941831" cy="584775"/>
          </a:xfrm>
          <a:prstGeom prst="rect">
            <a:avLst/>
          </a:prstGeom>
          <a:noFill/>
        </p:spPr>
        <p:txBody>
          <a:bodyPr wrap="none" rtlCol="0">
            <a:spAutoFit/>
          </a:bodyPr>
          <a:lstStyle/>
          <a:p>
            <a:r>
              <a:rPr lang="en-CA" sz="3200" dirty="0">
                <a:latin typeface="Arial Black" panose="020B0A04020102020204" pitchFamily="34" charset="0"/>
              </a:rPr>
              <a:t>Who is God?</a:t>
            </a:r>
          </a:p>
        </p:txBody>
      </p:sp>
      <p:sp>
        <p:nvSpPr>
          <p:cNvPr id="6" name="TextBox 5">
            <a:extLst>
              <a:ext uri="{FF2B5EF4-FFF2-40B4-BE49-F238E27FC236}">
                <a16:creationId xmlns:a16="http://schemas.microsoft.com/office/drawing/2014/main" id="{E0B3E48F-AD9A-4893-A190-98972E640D24}"/>
              </a:ext>
            </a:extLst>
          </p:cNvPr>
          <p:cNvSpPr txBox="1"/>
          <p:nvPr/>
        </p:nvSpPr>
        <p:spPr>
          <a:xfrm>
            <a:off x="358588" y="919620"/>
            <a:ext cx="7418846" cy="3539430"/>
          </a:xfrm>
          <a:prstGeom prst="rect">
            <a:avLst/>
          </a:prstGeom>
          <a:noFill/>
        </p:spPr>
        <p:txBody>
          <a:bodyPr wrap="square" rtlCol="0">
            <a:spAutoFit/>
          </a:bodyPr>
          <a:lstStyle/>
          <a:p>
            <a:r>
              <a:rPr lang="en-CA" sz="2800" dirty="0">
                <a:latin typeface="Verdana" panose="020B0604030504040204" pitchFamily="34" charset="0"/>
                <a:ea typeface="Verdana" panose="020B0604030504040204" pitchFamily="34" charset="0"/>
              </a:rPr>
              <a:t>The most fundamental distinction about the Christian God is that He is One-in-Three.</a:t>
            </a:r>
          </a:p>
          <a:p>
            <a:endParaRPr lang="en-CA" sz="2800" dirty="0">
              <a:latin typeface="Verdana" panose="020B0604030504040204" pitchFamily="34" charset="0"/>
              <a:ea typeface="Verdana" panose="020B0604030504040204" pitchFamily="34" charset="0"/>
            </a:endParaRPr>
          </a:p>
          <a:p>
            <a:r>
              <a:rPr lang="en-CA" sz="2800" dirty="0">
                <a:latin typeface="Verdana" panose="020B0604030504040204" pitchFamily="34" charset="0"/>
                <a:ea typeface="Verdana" panose="020B0604030504040204" pitchFamily="34" charset="0"/>
              </a:rPr>
              <a:t>Each Divine Person is equal in essence and attributes, but there is diversity in roles and expression of the divine attributes.</a:t>
            </a:r>
          </a:p>
        </p:txBody>
      </p:sp>
      <p:sp>
        <p:nvSpPr>
          <p:cNvPr id="5" name="TextBox 4">
            <a:extLst>
              <a:ext uri="{FF2B5EF4-FFF2-40B4-BE49-F238E27FC236}">
                <a16:creationId xmlns:a16="http://schemas.microsoft.com/office/drawing/2014/main" id="{9F88C26F-2C21-4015-8D32-A29E5B36543B}"/>
              </a:ext>
            </a:extLst>
          </p:cNvPr>
          <p:cNvSpPr txBox="1"/>
          <p:nvPr/>
        </p:nvSpPr>
        <p:spPr>
          <a:xfrm>
            <a:off x="8337176" y="717176"/>
            <a:ext cx="3259226" cy="1754326"/>
          </a:xfrm>
          <a:prstGeom prst="rect">
            <a:avLst/>
          </a:prstGeom>
          <a:noFill/>
        </p:spPr>
        <p:txBody>
          <a:bodyPr wrap="square" rtlCol="0">
            <a:spAutoFit/>
          </a:bodyPr>
          <a:lstStyle/>
          <a:p>
            <a:r>
              <a:rPr lang="en-CA" sz="3600" dirty="0">
                <a:solidFill>
                  <a:schemeClr val="bg1"/>
                </a:solidFill>
                <a:latin typeface="Arial Black" panose="020B0A04020102020204" pitchFamily="34" charset="0"/>
              </a:rPr>
              <a:t>Theology of Gender and Sexuality</a:t>
            </a:r>
          </a:p>
        </p:txBody>
      </p:sp>
    </p:spTree>
    <p:extLst>
      <p:ext uri="{BB962C8B-B14F-4D97-AF65-F5344CB8AC3E}">
        <p14:creationId xmlns:p14="http://schemas.microsoft.com/office/powerpoint/2010/main" val="80482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8180-1DEC-4388-BBDE-8D1B40E76C16}"/>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69463760-DABC-4E90-9733-5A6074DF6425}"/>
              </a:ext>
            </a:extLst>
          </p:cNvPr>
          <p:cNvSpPr>
            <a:spLocks noGrp="1"/>
          </p:cNvSpPr>
          <p:nvPr>
            <p:ph type="subTitle" idx="1"/>
          </p:nvPr>
        </p:nvSpPr>
        <p:spPr/>
        <p:txBody>
          <a:bodyPr/>
          <a:lstStyle/>
          <a:p>
            <a:endParaRPr lang="en-CA"/>
          </a:p>
        </p:txBody>
      </p:sp>
      <p:pic>
        <p:nvPicPr>
          <p:cNvPr id="9" name="Picture 8">
            <a:extLst>
              <a:ext uri="{FF2B5EF4-FFF2-40B4-BE49-F238E27FC236}">
                <a16:creationId xmlns:a16="http://schemas.microsoft.com/office/drawing/2014/main" id="{F3B8D4FD-51B8-4986-A1DA-F90AE4175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5E6C6FE-6781-4097-9516-E9D641D36869}"/>
              </a:ext>
            </a:extLst>
          </p:cNvPr>
          <p:cNvSpPr txBox="1"/>
          <p:nvPr/>
        </p:nvSpPr>
        <p:spPr>
          <a:xfrm>
            <a:off x="7221622" y="4958666"/>
            <a:ext cx="2941831" cy="584775"/>
          </a:xfrm>
          <a:prstGeom prst="rect">
            <a:avLst/>
          </a:prstGeom>
          <a:noFill/>
        </p:spPr>
        <p:txBody>
          <a:bodyPr wrap="none" rtlCol="0">
            <a:spAutoFit/>
          </a:bodyPr>
          <a:lstStyle/>
          <a:p>
            <a:r>
              <a:rPr lang="en-CA" sz="3200" dirty="0">
                <a:latin typeface="Arial Black" panose="020B0A04020102020204" pitchFamily="34" charset="0"/>
              </a:rPr>
              <a:t>Who is God?</a:t>
            </a:r>
          </a:p>
        </p:txBody>
      </p:sp>
      <p:sp>
        <p:nvSpPr>
          <p:cNvPr id="6" name="TextBox 5">
            <a:extLst>
              <a:ext uri="{FF2B5EF4-FFF2-40B4-BE49-F238E27FC236}">
                <a16:creationId xmlns:a16="http://schemas.microsoft.com/office/drawing/2014/main" id="{E0B3E48F-AD9A-4893-A190-98972E640D24}"/>
              </a:ext>
            </a:extLst>
          </p:cNvPr>
          <p:cNvSpPr txBox="1"/>
          <p:nvPr/>
        </p:nvSpPr>
        <p:spPr>
          <a:xfrm>
            <a:off x="358588" y="919620"/>
            <a:ext cx="7418846" cy="3108543"/>
          </a:xfrm>
          <a:prstGeom prst="rect">
            <a:avLst/>
          </a:prstGeom>
          <a:noFill/>
        </p:spPr>
        <p:txBody>
          <a:bodyPr wrap="square" rtlCol="0">
            <a:spAutoFit/>
          </a:bodyPr>
          <a:lstStyle/>
          <a:p>
            <a:r>
              <a:rPr lang="en-CA" sz="2800" dirty="0">
                <a:latin typeface="Verdana" panose="020B0604030504040204" pitchFamily="34" charset="0"/>
                <a:ea typeface="Verdana" panose="020B0604030504040204" pitchFamily="34" charset="0"/>
              </a:rPr>
              <a:t>The most fundamental distinction of the Divine Persons is the nature of the derivation of their Person. </a:t>
            </a:r>
          </a:p>
          <a:p>
            <a:endParaRPr lang="en-CA" sz="2800" dirty="0">
              <a:latin typeface="Verdana" panose="020B0604030504040204" pitchFamily="34" charset="0"/>
              <a:ea typeface="Verdana" panose="020B0604030504040204" pitchFamily="34" charset="0"/>
            </a:endParaRPr>
          </a:p>
          <a:p>
            <a:r>
              <a:rPr lang="en-CA" sz="2800" dirty="0">
                <a:latin typeface="Verdana" panose="020B0604030504040204" pitchFamily="34" charset="0"/>
                <a:ea typeface="Verdana" panose="020B0604030504040204" pitchFamily="34" charset="0"/>
              </a:rPr>
              <a:t>The Son’s Person is eternally derived from the Father (eternal generation).</a:t>
            </a:r>
          </a:p>
          <a:p>
            <a:endParaRPr lang="en-CA" sz="28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9F88C26F-2C21-4015-8D32-A29E5B36543B}"/>
              </a:ext>
            </a:extLst>
          </p:cNvPr>
          <p:cNvSpPr txBox="1"/>
          <p:nvPr/>
        </p:nvSpPr>
        <p:spPr>
          <a:xfrm>
            <a:off x="8337176" y="717176"/>
            <a:ext cx="3259226" cy="1754326"/>
          </a:xfrm>
          <a:prstGeom prst="rect">
            <a:avLst/>
          </a:prstGeom>
          <a:noFill/>
        </p:spPr>
        <p:txBody>
          <a:bodyPr wrap="square" rtlCol="0">
            <a:spAutoFit/>
          </a:bodyPr>
          <a:lstStyle/>
          <a:p>
            <a:r>
              <a:rPr lang="en-CA" sz="3600" dirty="0">
                <a:solidFill>
                  <a:schemeClr val="bg1"/>
                </a:solidFill>
                <a:latin typeface="Arial Black" panose="020B0A04020102020204" pitchFamily="34" charset="0"/>
              </a:rPr>
              <a:t>Theology of Gender and Sexuality</a:t>
            </a:r>
          </a:p>
        </p:txBody>
      </p:sp>
    </p:spTree>
    <p:extLst>
      <p:ext uri="{BB962C8B-B14F-4D97-AF65-F5344CB8AC3E}">
        <p14:creationId xmlns:p14="http://schemas.microsoft.com/office/powerpoint/2010/main" val="234527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8180-1DEC-4388-BBDE-8D1B40E76C16}"/>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69463760-DABC-4E90-9733-5A6074DF6425}"/>
              </a:ext>
            </a:extLst>
          </p:cNvPr>
          <p:cNvSpPr>
            <a:spLocks noGrp="1"/>
          </p:cNvSpPr>
          <p:nvPr>
            <p:ph type="subTitle" idx="1"/>
          </p:nvPr>
        </p:nvSpPr>
        <p:spPr/>
        <p:txBody>
          <a:bodyPr/>
          <a:lstStyle/>
          <a:p>
            <a:endParaRPr lang="en-CA"/>
          </a:p>
        </p:txBody>
      </p:sp>
      <p:pic>
        <p:nvPicPr>
          <p:cNvPr id="9" name="Picture 8">
            <a:extLst>
              <a:ext uri="{FF2B5EF4-FFF2-40B4-BE49-F238E27FC236}">
                <a16:creationId xmlns:a16="http://schemas.microsoft.com/office/drawing/2014/main" id="{F3B8D4FD-51B8-4986-A1DA-F90AE4175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5E6C6FE-6781-4097-9516-E9D641D36869}"/>
              </a:ext>
            </a:extLst>
          </p:cNvPr>
          <p:cNvSpPr txBox="1"/>
          <p:nvPr/>
        </p:nvSpPr>
        <p:spPr>
          <a:xfrm>
            <a:off x="7221622" y="4958666"/>
            <a:ext cx="2941831" cy="584775"/>
          </a:xfrm>
          <a:prstGeom prst="rect">
            <a:avLst/>
          </a:prstGeom>
          <a:noFill/>
        </p:spPr>
        <p:txBody>
          <a:bodyPr wrap="none" rtlCol="0">
            <a:spAutoFit/>
          </a:bodyPr>
          <a:lstStyle/>
          <a:p>
            <a:r>
              <a:rPr lang="en-CA" sz="3200" dirty="0">
                <a:latin typeface="Arial Black" panose="020B0A04020102020204" pitchFamily="34" charset="0"/>
              </a:rPr>
              <a:t>Who is God?</a:t>
            </a:r>
          </a:p>
        </p:txBody>
      </p:sp>
      <p:sp>
        <p:nvSpPr>
          <p:cNvPr id="6" name="TextBox 5">
            <a:extLst>
              <a:ext uri="{FF2B5EF4-FFF2-40B4-BE49-F238E27FC236}">
                <a16:creationId xmlns:a16="http://schemas.microsoft.com/office/drawing/2014/main" id="{E0B3E48F-AD9A-4893-A190-98972E640D24}"/>
              </a:ext>
            </a:extLst>
          </p:cNvPr>
          <p:cNvSpPr txBox="1"/>
          <p:nvPr/>
        </p:nvSpPr>
        <p:spPr>
          <a:xfrm>
            <a:off x="413783" y="453455"/>
            <a:ext cx="7418846" cy="5816977"/>
          </a:xfrm>
          <a:prstGeom prst="rect">
            <a:avLst/>
          </a:prstGeom>
          <a:noFill/>
        </p:spPr>
        <p:txBody>
          <a:bodyPr wrap="square" rtlCol="0">
            <a:spAutoFit/>
          </a:bodyPr>
          <a:lstStyle/>
          <a:p>
            <a:r>
              <a:rPr lang="en-CA" sz="2800" dirty="0">
                <a:latin typeface="Verdana" panose="020B0604030504040204" pitchFamily="34" charset="0"/>
                <a:ea typeface="Verdana" panose="020B0604030504040204" pitchFamily="34" charset="0"/>
              </a:rPr>
              <a:t>Herman Bavinck:</a:t>
            </a:r>
          </a:p>
          <a:p>
            <a:endParaRPr lang="en-CA" sz="2800" dirty="0">
              <a:latin typeface="Verdana" panose="020B0604030504040204" pitchFamily="34" charset="0"/>
              <a:ea typeface="Verdana" panose="020B0604030504040204" pitchFamily="34" charset="0"/>
            </a:endParaRPr>
          </a:p>
          <a:p>
            <a:r>
              <a:rPr lang="en-CA" sz="2600" dirty="0">
                <a:latin typeface="Verdana" panose="020B0604030504040204" pitchFamily="34" charset="0"/>
                <a:ea typeface="Verdana" panose="020B0604030504040204" pitchFamily="34" charset="0"/>
              </a:rPr>
              <a:t>God’s fecundity is a beautiful theme, one that frequently recurs in the church fathers. God is no abstract, fixed, monadic, solitary substance, but a plenitude of life. It is his nature to be generative and fruitful It is capable of expansion, unfolding, and communication. Those who deny this fecund productivity fail to take </a:t>
            </a:r>
          </a:p>
          <a:p>
            <a:r>
              <a:rPr lang="en-CA" sz="2600" dirty="0">
                <a:latin typeface="Verdana" panose="020B0604030504040204" pitchFamily="34" charset="0"/>
                <a:ea typeface="Verdana" panose="020B0604030504040204" pitchFamily="34" charset="0"/>
              </a:rPr>
              <a:t>seriously the fact that God is an </a:t>
            </a:r>
          </a:p>
          <a:p>
            <a:r>
              <a:rPr lang="en-CA" sz="2600" dirty="0">
                <a:latin typeface="Verdana" panose="020B0604030504040204" pitchFamily="34" charset="0"/>
                <a:ea typeface="Verdana" panose="020B0604030504040204" pitchFamily="34" charset="0"/>
              </a:rPr>
              <a:t>infinite fullness of blessed life.</a:t>
            </a:r>
          </a:p>
          <a:p>
            <a:endParaRPr lang="en-CA" sz="2800" dirty="0">
              <a:latin typeface="Verdana" panose="020B0604030504040204" pitchFamily="34" charset="0"/>
              <a:ea typeface="Verdana" panose="020B0604030504040204" pitchFamily="34" charset="0"/>
            </a:endParaRPr>
          </a:p>
          <a:p>
            <a:endParaRPr lang="en-CA" sz="28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9F88C26F-2C21-4015-8D32-A29E5B36543B}"/>
              </a:ext>
            </a:extLst>
          </p:cNvPr>
          <p:cNvSpPr txBox="1"/>
          <p:nvPr/>
        </p:nvSpPr>
        <p:spPr>
          <a:xfrm>
            <a:off x="8337176" y="717176"/>
            <a:ext cx="3259226" cy="1754326"/>
          </a:xfrm>
          <a:prstGeom prst="rect">
            <a:avLst/>
          </a:prstGeom>
          <a:noFill/>
        </p:spPr>
        <p:txBody>
          <a:bodyPr wrap="square" rtlCol="0">
            <a:spAutoFit/>
          </a:bodyPr>
          <a:lstStyle/>
          <a:p>
            <a:r>
              <a:rPr lang="en-CA" sz="3600" dirty="0">
                <a:solidFill>
                  <a:schemeClr val="bg1"/>
                </a:solidFill>
                <a:latin typeface="Arial Black" panose="020B0A04020102020204" pitchFamily="34" charset="0"/>
              </a:rPr>
              <a:t>Theology of Gender and Sexuality</a:t>
            </a:r>
          </a:p>
        </p:txBody>
      </p:sp>
    </p:spTree>
    <p:extLst>
      <p:ext uri="{BB962C8B-B14F-4D97-AF65-F5344CB8AC3E}">
        <p14:creationId xmlns:p14="http://schemas.microsoft.com/office/powerpoint/2010/main" val="414970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8180-1DEC-4388-BBDE-8D1B40E76C16}"/>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69463760-DABC-4E90-9733-5A6074DF6425}"/>
              </a:ext>
            </a:extLst>
          </p:cNvPr>
          <p:cNvSpPr>
            <a:spLocks noGrp="1"/>
          </p:cNvSpPr>
          <p:nvPr>
            <p:ph type="subTitle" idx="1"/>
          </p:nvPr>
        </p:nvSpPr>
        <p:spPr/>
        <p:txBody>
          <a:bodyPr/>
          <a:lstStyle/>
          <a:p>
            <a:endParaRPr lang="en-CA"/>
          </a:p>
        </p:txBody>
      </p:sp>
      <p:pic>
        <p:nvPicPr>
          <p:cNvPr id="9" name="Picture 8">
            <a:extLst>
              <a:ext uri="{FF2B5EF4-FFF2-40B4-BE49-F238E27FC236}">
                <a16:creationId xmlns:a16="http://schemas.microsoft.com/office/drawing/2014/main" id="{F3B8D4FD-51B8-4986-A1DA-F90AE4175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5E6C6FE-6781-4097-9516-E9D641D36869}"/>
              </a:ext>
            </a:extLst>
          </p:cNvPr>
          <p:cNvSpPr txBox="1"/>
          <p:nvPr/>
        </p:nvSpPr>
        <p:spPr>
          <a:xfrm>
            <a:off x="7109729" y="4965412"/>
            <a:ext cx="4281172" cy="584775"/>
          </a:xfrm>
          <a:prstGeom prst="rect">
            <a:avLst/>
          </a:prstGeom>
          <a:noFill/>
        </p:spPr>
        <p:txBody>
          <a:bodyPr wrap="none" rtlCol="0">
            <a:spAutoFit/>
          </a:bodyPr>
          <a:lstStyle/>
          <a:p>
            <a:r>
              <a:rPr lang="en-CA" sz="3200" dirty="0">
                <a:latin typeface="Arial Black" panose="020B0A04020102020204" pitchFamily="34" charset="0"/>
              </a:rPr>
              <a:t>Who is Man(kind)?</a:t>
            </a:r>
          </a:p>
        </p:txBody>
      </p:sp>
      <p:sp>
        <p:nvSpPr>
          <p:cNvPr id="6" name="TextBox 5">
            <a:extLst>
              <a:ext uri="{FF2B5EF4-FFF2-40B4-BE49-F238E27FC236}">
                <a16:creationId xmlns:a16="http://schemas.microsoft.com/office/drawing/2014/main" id="{E0B3E48F-AD9A-4893-A190-98972E640D24}"/>
              </a:ext>
            </a:extLst>
          </p:cNvPr>
          <p:cNvSpPr txBox="1"/>
          <p:nvPr/>
        </p:nvSpPr>
        <p:spPr>
          <a:xfrm>
            <a:off x="413783" y="453455"/>
            <a:ext cx="7418846" cy="5693866"/>
          </a:xfrm>
          <a:prstGeom prst="rect">
            <a:avLst/>
          </a:prstGeom>
          <a:noFill/>
        </p:spPr>
        <p:txBody>
          <a:bodyPr wrap="square" rtlCol="0">
            <a:spAutoFit/>
          </a:bodyPr>
          <a:lstStyle/>
          <a:p>
            <a:pPr algn="ctr"/>
            <a:r>
              <a:rPr lang="en-CA" sz="2800" b="1" dirty="0">
                <a:latin typeface="Verdana" panose="020B0604030504040204" pitchFamily="34" charset="0"/>
                <a:ea typeface="Verdana" panose="020B0604030504040204" pitchFamily="34" charset="0"/>
              </a:rPr>
              <a:t>God created man(kind) to image God (Gen 1:27a) in both our GENDER and our sexuality. </a:t>
            </a:r>
          </a:p>
          <a:p>
            <a:pPr algn="ctr"/>
            <a:endParaRPr lang="en-CA" sz="2800" b="1" dirty="0">
              <a:latin typeface="Verdana" panose="020B0604030504040204" pitchFamily="34" charset="0"/>
              <a:ea typeface="Verdana" panose="020B0604030504040204" pitchFamily="34" charset="0"/>
            </a:endParaRPr>
          </a:p>
          <a:p>
            <a:r>
              <a:rPr lang="en-CA" sz="2800" b="1" dirty="0">
                <a:latin typeface="Verdana" panose="020B0604030504040204" pitchFamily="34" charset="0"/>
                <a:ea typeface="Verdana" panose="020B0604030504040204" pitchFamily="34" charset="0"/>
              </a:rPr>
              <a:t>Equality: </a:t>
            </a:r>
            <a:r>
              <a:rPr lang="en-CA" sz="2800" dirty="0">
                <a:latin typeface="Verdana" panose="020B0604030504040204" pitchFamily="34" charset="0"/>
                <a:ea typeface="Verdana" panose="020B0604030504040204" pitchFamily="34" charset="0"/>
              </a:rPr>
              <a:t>Both man and woman created in the image of God (v27b). Both are worthy of value and honor as image-bearers (human persons).</a:t>
            </a:r>
          </a:p>
          <a:p>
            <a:endParaRPr lang="en-CA" sz="2800" dirty="0">
              <a:latin typeface="Verdana" panose="020B0604030504040204" pitchFamily="34" charset="0"/>
              <a:ea typeface="Verdana" panose="020B0604030504040204" pitchFamily="34" charset="0"/>
            </a:endParaRPr>
          </a:p>
          <a:p>
            <a:r>
              <a:rPr lang="en-CA" sz="2800" b="1" dirty="0">
                <a:latin typeface="Verdana" panose="020B0604030504040204" pitchFamily="34" charset="0"/>
                <a:ea typeface="Verdana" panose="020B0604030504040204" pitchFamily="34" charset="0"/>
              </a:rPr>
              <a:t>Diversity: </a:t>
            </a:r>
            <a:r>
              <a:rPr lang="en-CA" sz="2800" dirty="0">
                <a:latin typeface="Verdana" panose="020B0604030504040204" pitchFamily="34" charset="0"/>
                <a:ea typeface="Verdana" panose="020B0604030504040204" pitchFamily="34" charset="0"/>
              </a:rPr>
              <a:t>Man and woman both needed to together image God </a:t>
            </a:r>
          </a:p>
          <a:p>
            <a:r>
              <a:rPr lang="en-CA" sz="2800" dirty="0">
                <a:latin typeface="Verdana" panose="020B0604030504040204" pitchFamily="34" charset="0"/>
                <a:ea typeface="Verdana" panose="020B0604030504040204" pitchFamily="34" charset="0"/>
              </a:rPr>
              <a:t>(v28) Both are worthy of value and honor as gendered persons. </a:t>
            </a:r>
          </a:p>
        </p:txBody>
      </p:sp>
      <p:sp>
        <p:nvSpPr>
          <p:cNvPr id="5" name="TextBox 4">
            <a:extLst>
              <a:ext uri="{FF2B5EF4-FFF2-40B4-BE49-F238E27FC236}">
                <a16:creationId xmlns:a16="http://schemas.microsoft.com/office/drawing/2014/main" id="{9F88C26F-2C21-4015-8D32-A29E5B36543B}"/>
              </a:ext>
            </a:extLst>
          </p:cNvPr>
          <p:cNvSpPr txBox="1"/>
          <p:nvPr/>
        </p:nvSpPr>
        <p:spPr>
          <a:xfrm>
            <a:off x="8337176" y="717176"/>
            <a:ext cx="3259226" cy="1754326"/>
          </a:xfrm>
          <a:prstGeom prst="rect">
            <a:avLst/>
          </a:prstGeom>
          <a:noFill/>
        </p:spPr>
        <p:txBody>
          <a:bodyPr wrap="square" rtlCol="0">
            <a:spAutoFit/>
          </a:bodyPr>
          <a:lstStyle/>
          <a:p>
            <a:r>
              <a:rPr lang="en-CA" sz="3600" dirty="0">
                <a:solidFill>
                  <a:schemeClr val="bg1"/>
                </a:solidFill>
                <a:latin typeface="Arial Black" panose="020B0A04020102020204" pitchFamily="34" charset="0"/>
              </a:rPr>
              <a:t>Theology of Gender and Sexuality</a:t>
            </a:r>
          </a:p>
        </p:txBody>
      </p:sp>
    </p:spTree>
    <p:extLst>
      <p:ext uri="{BB962C8B-B14F-4D97-AF65-F5344CB8AC3E}">
        <p14:creationId xmlns:p14="http://schemas.microsoft.com/office/powerpoint/2010/main" val="54735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8180-1DEC-4388-BBDE-8D1B40E76C16}"/>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69463760-DABC-4E90-9733-5A6074DF6425}"/>
              </a:ext>
            </a:extLst>
          </p:cNvPr>
          <p:cNvSpPr>
            <a:spLocks noGrp="1"/>
          </p:cNvSpPr>
          <p:nvPr>
            <p:ph type="subTitle" idx="1"/>
          </p:nvPr>
        </p:nvSpPr>
        <p:spPr/>
        <p:txBody>
          <a:bodyPr/>
          <a:lstStyle/>
          <a:p>
            <a:endParaRPr lang="en-CA"/>
          </a:p>
        </p:txBody>
      </p:sp>
      <p:pic>
        <p:nvPicPr>
          <p:cNvPr id="9" name="Picture 8">
            <a:extLst>
              <a:ext uri="{FF2B5EF4-FFF2-40B4-BE49-F238E27FC236}">
                <a16:creationId xmlns:a16="http://schemas.microsoft.com/office/drawing/2014/main" id="{F3B8D4FD-51B8-4986-A1DA-F90AE4175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5E6C6FE-6781-4097-9516-E9D641D36869}"/>
              </a:ext>
            </a:extLst>
          </p:cNvPr>
          <p:cNvSpPr txBox="1"/>
          <p:nvPr/>
        </p:nvSpPr>
        <p:spPr>
          <a:xfrm>
            <a:off x="7109729" y="4965412"/>
            <a:ext cx="4281172" cy="584775"/>
          </a:xfrm>
          <a:prstGeom prst="rect">
            <a:avLst/>
          </a:prstGeom>
          <a:noFill/>
        </p:spPr>
        <p:txBody>
          <a:bodyPr wrap="none" rtlCol="0">
            <a:spAutoFit/>
          </a:bodyPr>
          <a:lstStyle/>
          <a:p>
            <a:r>
              <a:rPr lang="en-CA" sz="3200" dirty="0">
                <a:latin typeface="Arial Black" panose="020B0A04020102020204" pitchFamily="34" charset="0"/>
              </a:rPr>
              <a:t>Who is Man(kind)?</a:t>
            </a:r>
          </a:p>
        </p:txBody>
      </p:sp>
      <p:sp>
        <p:nvSpPr>
          <p:cNvPr id="5" name="TextBox 4">
            <a:extLst>
              <a:ext uri="{FF2B5EF4-FFF2-40B4-BE49-F238E27FC236}">
                <a16:creationId xmlns:a16="http://schemas.microsoft.com/office/drawing/2014/main" id="{9F88C26F-2C21-4015-8D32-A29E5B36543B}"/>
              </a:ext>
            </a:extLst>
          </p:cNvPr>
          <p:cNvSpPr txBox="1"/>
          <p:nvPr/>
        </p:nvSpPr>
        <p:spPr>
          <a:xfrm>
            <a:off x="8337176" y="717176"/>
            <a:ext cx="3259226" cy="1754326"/>
          </a:xfrm>
          <a:prstGeom prst="rect">
            <a:avLst/>
          </a:prstGeom>
          <a:noFill/>
        </p:spPr>
        <p:txBody>
          <a:bodyPr wrap="square" rtlCol="0">
            <a:spAutoFit/>
          </a:bodyPr>
          <a:lstStyle/>
          <a:p>
            <a:r>
              <a:rPr lang="en-CA" sz="3600" dirty="0">
                <a:solidFill>
                  <a:schemeClr val="bg1"/>
                </a:solidFill>
                <a:latin typeface="Arial Black" panose="020B0A04020102020204" pitchFamily="34" charset="0"/>
              </a:rPr>
              <a:t>Theology of Gender and Sexuality</a:t>
            </a:r>
          </a:p>
        </p:txBody>
      </p:sp>
      <p:pic>
        <p:nvPicPr>
          <p:cNvPr id="8" name="Picture 7">
            <a:extLst>
              <a:ext uri="{FF2B5EF4-FFF2-40B4-BE49-F238E27FC236}">
                <a16:creationId xmlns:a16="http://schemas.microsoft.com/office/drawing/2014/main" id="{5ADF8D59-6294-4A62-9E27-1385E34DA9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6075" y="1838450"/>
            <a:ext cx="5387101" cy="4893177"/>
          </a:xfrm>
          <a:prstGeom prst="rect">
            <a:avLst/>
          </a:prstGeom>
        </p:spPr>
      </p:pic>
      <p:sp>
        <p:nvSpPr>
          <p:cNvPr id="10" name="TextBox 9">
            <a:extLst>
              <a:ext uri="{FF2B5EF4-FFF2-40B4-BE49-F238E27FC236}">
                <a16:creationId xmlns:a16="http://schemas.microsoft.com/office/drawing/2014/main" id="{3436399D-5E29-4518-A704-15976518ABAC}"/>
              </a:ext>
            </a:extLst>
          </p:cNvPr>
          <p:cNvSpPr txBox="1"/>
          <p:nvPr/>
        </p:nvSpPr>
        <p:spPr>
          <a:xfrm>
            <a:off x="413783" y="453455"/>
            <a:ext cx="7418846" cy="1384995"/>
          </a:xfrm>
          <a:prstGeom prst="rect">
            <a:avLst/>
          </a:prstGeom>
          <a:noFill/>
        </p:spPr>
        <p:txBody>
          <a:bodyPr wrap="square" rtlCol="0">
            <a:spAutoFit/>
          </a:bodyPr>
          <a:lstStyle/>
          <a:p>
            <a:pPr algn="ctr"/>
            <a:r>
              <a:rPr lang="en-CA" sz="2800" dirty="0">
                <a:latin typeface="Verdana" panose="020B0604030504040204" pitchFamily="34" charset="0"/>
                <a:ea typeface="Verdana" panose="020B0604030504040204" pitchFamily="34" charset="0"/>
              </a:rPr>
              <a:t>Characteristics of God are emphasized (not exclusively) in gender.</a:t>
            </a:r>
          </a:p>
          <a:p>
            <a:pPr algn="ctr"/>
            <a:endParaRPr lang="en-CA" sz="28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62329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8180-1DEC-4388-BBDE-8D1B40E76C16}"/>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69463760-DABC-4E90-9733-5A6074DF6425}"/>
              </a:ext>
            </a:extLst>
          </p:cNvPr>
          <p:cNvSpPr>
            <a:spLocks noGrp="1"/>
          </p:cNvSpPr>
          <p:nvPr>
            <p:ph type="subTitle" idx="1"/>
          </p:nvPr>
        </p:nvSpPr>
        <p:spPr/>
        <p:txBody>
          <a:bodyPr/>
          <a:lstStyle/>
          <a:p>
            <a:endParaRPr lang="en-CA"/>
          </a:p>
        </p:txBody>
      </p:sp>
      <p:pic>
        <p:nvPicPr>
          <p:cNvPr id="9" name="Picture 8">
            <a:extLst>
              <a:ext uri="{FF2B5EF4-FFF2-40B4-BE49-F238E27FC236}">
                <a16:creationId xmlns:a16="http://schemas.microsoft.com/office/drawing/2014/main" id="{F3B8D4FD-51B8-4986-A1DA-F90AE4175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5E6C6FE-6781-4097-9516-E9D641D36869}"/>
              </a:ext>
            </a:extLst>
          </p:cNvPr>
          <p:cNvSpPr txBox="1"/>
          <p:nvPr/>
        </p:nvSpPr>
        <p:spPr>
          <a:xfrm>
            <a:off x="7109729" y="4965412"/>
            <a:ext cx="4281172" cy="584775"/>
          </a:xfrm>
          <a:prstGeom prst="rect">
            <a:avLst/>
          </a:prstGeom>
          <a:noFill/>
        </p:spPr>
        <p:txBody>
          <a:bodyPr wrap="none" rtlCol="0">
            <a:spAutoFit/>
          </a:bodyPr>
          <a:lstStyle/>
          <a:p>
            <a:r>
              <a:rPr lang="en-CA" sz="3200" dirty="0">
                <a:latin typeface="Arial Black" panose="020B0A04020102020204" pitchFamily="34" charset="0"/>
              </a:rPr>
              <a:t>Who is Man(kind)?</a:t>
            </a:r>
          </a:p>
        </p:txBody>
      </p:sp>
      <p:sp>
        <p:nvSpPr>
          <p:cNvPr id="5" name="TextBox 4">
            <a:extLst>
              <a:ext uri="{FF2B5EF4-FFF2-40B4-BE49-F238E27FC236}">
                <a16:creationId xmlns:a16="http://schemas.microsoft.com/office/drawing/2014/main" id="{9F88C26F-2C21-4015-8D32-A29E5B36543B}"/>
              </a:ext>
            </a:extLst>
          </p:cNvPr>
          <p:cNvSpPr txBox="1"/>
          <p:nvPr/>
        </p:nvSpPr>
        <p:spPr>
          <a:xfrm>
            <a:off x="8337176" y="717176"/>
            <a:ext cx="3259226" cy="1754326"/>
          </a:xfrm>
          <a:prstGeom prst="rect">
            <a:avLst/>
          </a:prstGeom>
          <a:noFill/>
        </p:spPr>
        <p:txBody>
          <a:bodyPr wrap="square" rtlCol="0">
            <a:spAutoFit/>
          </a:bodyPr>
          <a:lstStyle/>
          <a:p>
            <a:r>
              <a:rPr lang="en-CA" sz="3600" dirty="0">
                <a:solidFill>
                  <a:schemeClr val="bg1"/>
                </a:solidFill>
                <a:latin typeface="Arial Black" panose="020B0A04020102020204" pitchFamily="34" charset="0"/>
              </a:rPr>
              <a:t>Theology of Gender and Sexuality</a:t>
            </a:r>
          </a:p>
        </p:txBody>
      </p:sp>
      <p:sp>
        <p:nvSpPr>
          <p:cNvPr id="10" name="TextBox 9">
            <a:extLst>
              <a:ext uri="{FF2B5EF4-FFF2-40B4-BE49-F238E27FC236}">
                <a16:creationId xmlns:a16="http://schemas.microsoft.com/office/drawing/2014/main" id="{3436399D-5E29-4518-A704-15976518ABAC}"/>
              </a:ext>
            </a:extLst>
          </p:cNvPr>
          <p:cNvSpPr txBox="1"/>
          <p:nvPr/>
        </p:nvSpPr>
        <p:spPr>
          <a:xfrm>
            <a:off x="413783" y="453455"/>
            <a:ext cx="7418846" cy="1815882"/>
          </a:xfrm>
          <a:prstGeom prst="rect">
            <a:avLst/>
          </a:prstGeom>
          <a:noFill/>
        </p:spPr>
        <p:txBody>
          <a:bodyPr wrap="square" rtlCol="0">
            <a:spAutoFit/>
          </a:bodyPr>
          <a:lstStyle/>
          <a:p>
            <a:pPr algn="ctr"/>
            <a:r>
              <a:rPr lang="en-CA" sz="2800" dirty="0">
                <a:latin typeface="Verdana" panose="020B0604030504040204" pitchFamily="34" charset="0"/>
                <a:ea typeface="Verdana" panose="020B0604030504040204" pitchFamily="34" charset="0"/>
              </a:rPr>
              <a:t>What is good about being a man?</a:t>
            </a:r>
          </a:p>
          <a:p>
            <a:pPr algn="ctr"/>
            <a:endParaRPr lang="en-CA" sz="2800" dirty="0">
              <a:latin typeface="Verdana" panose="020B0604030504040204" pitchFamily="34" charset="0"/>
              <a:ea typeface="Verdana" panose="020B0604030504040204" pitchFamily="34" charset="0"/>
            </a:endParaRPr>
          </a:p>
          <a:p>
            <a:pPr algn="ctr"/>
            <a:r>
              <a:rPr lang="en-CA" sz="2800" dirty="0">
                <a:latin typeface="Verdana" panose="020B0604030504040204" pitchFamily="34" charset="0"/>
                <a:ea typeface="Verdana" panose="020B0604030504040204" pitchFamily="34" charset="0"/>
              </a:rPr>
              <a:t>What is good about being a woman?</a:t>
            </a:r>
          </a:p>
          <a:p>
            <a:pPr algn="ctr"/>
            <a:endParaRPr lang="en-CA" sz="28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6416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8180-1DEC-4388-BBDE-8D1B40E76C16}"/>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69463760-DABC-4E90-9733-5A6074DF6425}"/>
              </a:ext>
            </a:extLst>
          </p:cNvPr>
          <p:cNvSpPr>
            <a:spLocks noGrp="1"/>
          </p:cNvSpPr>
          <p:nvPr>
            <p:ph type="subTitle" idx="1"/>
          </p:nvPr>
        </p:nvSpPr>
        <p:spPr/>
        <p:txBody>
          <a:bodyPr/>
          <a:lstStyle/>
          <a:p>
            <a:endParaRPr lang="en-CA"/>
          </a:p>
        </p:txBody>
      </p:sp>
      <p:pic>
        <p:nvPicPr>
          <p:cNvPr id="9" name="Picture 8">
            <a:extLst>
              <a:ext uri="{FF2B5EF4-FFF2-40B4-BE49-F238E27FC236}">
                <a16:creationId xmlns:a16="http://schemas.microsoft.com/office/drawing/2014/main" id="{F3B8D4FD-51B8-4986-A1DA-F90AE4175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5E6C6FE-6781-4097-9516-E9D641D36869}"/>
              </a:ext>
            </a:extLst>
          </p:cNvPr>
          <p:cNvSpPr txBox="1"/>
          <p:nvPr/>
        </p:nvSpPr>
        <p:spPr>
          <a:xfrm>
            <a:off x="7109729" y="4965412"/>
            <a:ext cx="4281172" cy="584775"/>
          </a:xfrm>
          <a:prstGeom prst="rect">
            <a:avLst/>
          </a:prstGeom>
          <a:noFill/>
        </p:spPr>
        <p:txBody>
          <a:bodyPr wrap="none" rtlCol="0">
            <a:spAutoFit/>
          </a:bodyPr>
          <a:lstStyle/>
          <a:p>
            <a:r>
              <a:rPr lang="en-CA" sz="3200" dirty="0">
                <a:latin typeface="Arial Black" panose="020B0A04020102020204" pitchFamily="34" charset="0"/>
              </a:rPr>
              <a:t>Who is Man(kind)?</a:t>
            </a:r>
          </a:p>
        </p:txBody>
      </p:sp>
      <p:sp>
        <p:nvSpPr>
          <p:cNvPr id="5" name="TextBox 4">
            <a:extLst>
              <a:ext uri="{FF2B5EF4-FFF2-40B4-BE49-F238E27FC236}">
                <a16:creationId xmlns:a16="http://schemas.microsoft.com/office/drawing/2014/main" id="{9F88C26F-2C21-4015-8D32-A29E5B36543B}"/>
              </a:ext>
            </a:extLst>
          </p:cNvPr>
          <p:cNvSpPr txBox="1"/>
          <p:nvPr/>
        </p:nvSpPr>
        <p:spPr>
          <a:xfrm>
            <a:off x="8337176" y="717176"/>
            <a:ext cx="3259226" cy="1754326"/>
          </a:xfrm>
          <a:prstGeom prst="rect">
            <a:avLst/>
          </a:prstGeom>
          <a:noFill/>
        </p:spPr>
        <p:txBody>
          <a:bodyPr wrap="square" rtlCol="0">
            <a:spAutoFit/>
          </a:bodyPr>
          <a:lstStyle/>
          <a:p>
            <a:r>
              <a:rPr lang="en-CA" sz="3600" dirty="0">
                <a:solidFill>
                  <a:schemeClr val="bg1"/>
                </a:solidFill>
                <a:latin typeface="Arial Black" panose="020B0A04020102020204" pitchFamily="34" charset="0"/>
              </a:rPr>
              <a:t>Theology of Gender and Sexuality</a:t>
            </a:r>
          </a:p>
        </p:txBody>
      </p:sp>
      <p:sp>
        <p:nvSpPr>
          <p:cNvPr id="10" name="TextBox 9">
            <a:extLst>
              <a:ext uri="{FF2B5EF4-FFF2-40B4-BE49-F238E27FC236}">
                <a16:creationId xmlns:a16="http://schemas.microsoft.com/office/drawing/2014/main" id="{3436399D-5E29-4518-A704-15976518ABAC}"/>
              </a:ext>
            </a:extLst>
          </p:cNvPr>
          <p:cNvSpPr txBox="1"/>
          <p:nvPr/>
        </p:nvSpPr>
        <p:spPr>
          <a:xfrm>
            <a:off x="413783" y="453455"/>
            <a:ext cx="7418846" cy="5262979"/>
          </a:xfrm>
          <a:prstGeom prst="rect">
            <a:avLst/>
          </a:prstGeom>
          <a:noFill/>
        </p:spPr>
        <p:txBody>
          <a:bodyPr wrap="square" rtlCol="0">
            <a:spAutoFit/>
          </a:bodyPr>
          <a:lstStyle/>
          <a:p>
            <a:pPr algn="ctr"/>
            <a:r>
              <a:rPr lang="en-CA" sz="2800" dirty="0">
                <a:latin typeface="Verdana" panose="020B0604030504040204" pitchFamily="34" charset="0"/>
                <a:ea typeface="Verdana" panose="020B0604030504040204" pitchFamily="34" charset="0"/>
              </a:rPr>
              <a:t>These emphases are not absolute but constitute wonderful generalities.</a:t>
            </a:r>
          </a:p>
          <a:p>
            <a:pPr algn="ctr"/>
            <a:endParaRPr lang="en-CA" sz="2800" dirty="0">
              <a:latin typeface="Verdana" panose="020B0604030504040204" pitchFamily="34" charset="0"/>
              <a:ea typeface="Verdana" panose="020B0604030504040204" pitchFamily="34" charset="0"/>
            </a:endParaRPr>
          </a:p>
          <a:p>
            <a:pPr algn="ctr"/>
            <a:r>
              <a:rPr lang="en-CA" sz="2800" dirty="0">
                <a:latin typeface="Verdana" panose="020B0604030504040204" pitchFamily="34" charset="0"/>
                <a:ea typeface="Verdana" panose="020B0604030504040204" pitchFamily="34" charset="0"/>
              </a:rPr>
              <a:t>Men have 80% greater upper-body strength, and 50% greater lower-body strength than women. </a:t>
            </a:r>
          </a:p>
          <a:p>
            <a:pPr algn="ctr"/>
            <a:endParaRPr lang="en-CA" sz="2800" dirty="0">
              <a:latin typeface="Verdana" panose="020B0604030504040204" pitchFamily="34" charset="0"/>
              <a:ea typeface="Verdana" panose="020B0604030504040204" pitchFamily="34" charset="0"/>
            </a:endParaRPr>
          </a:p>
          <a:p>
            <a:pPr algn="ctr"/>
            <a:r>
              <a:rPr lang="en-CA" sz="2800" dirty="0">
                <a:latin typeface="Verdana" panose="020B0604030504040204" pitchFamily="34" charset="0"/>
                <a:ea typeface="Verdana" panose="020B0604030504040204" pitchFamily="34" charset="0"/>
              </a:rPr>
              <a:t>Women, across an enormous breadth of cultures and countries, are far more open to emotion than men in the personality studies. </a:t>
            </a:r>
          </a:p>
          <a:p>
            <a:pPr algn="ctr"/>
            <a:endParaRPr lang="en-CA" sz="28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5877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8343</TotalTime>
  <Words>2022</Words>
  <Application>Microsoft Office PowerPoint</Application>
  <PresentationFormat>Widescreen</PresentationFormat>
  <Paragraphs>158</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Dirks</dc:creator>
  <cp:lastModifiedBy>Paul Dirks</cp:lastModifiedBy>
  <cp:revision>23</cp:revision>
  <dcterms:created xsi:type="dcterms:W3CDTF">2019-04-24T16:54:47Z</dcterms:created>
  <dcterms:modified xsi:type="dcterms:W3CDTF">2022-10-14T18:57:32Z</dcterms:modified>
</cp:coreProperties>
</file>