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40" r:id="rId2"/>
    <p:sldId id="465" r:id="rId3"/>
    <p:sldId id="466" r:id="rId4"/>
    <p:sldId id="467" r:id="rId5"/>
    <p:sldId id="385" r:id="rId6"/>
    <p:sldId id="468" r:id="rId7"/>
    <p:sldId id="470" r:id="rId8"/>
    <p:sldId id="471" r:id="rId9"/>
    <p:sldId id="472" r:id="rId10"/>
    <p:sldId id="469" r:id="rId11"/>
  </p:sldIdLst>
  <p:sldSz cx="9144000" cy="5143500" type="screen16x9"/>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41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0879" autoAdjust="0"/>
  </p:normalViewPr>
  <p:slideViewPr>
    <p:cSldViewPr>
      <p:cViewPr varScale="1">
        <p:scale>
          <a:sx n="122" d="100"/>
          <a:sy n="122" d="100"/>
        </p:scale>
        <p:origin x="348"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792"/>
          </a:xfrm>
          <a:prstGeom prst="rect">
            <a:avLst/>
          </a:prstGeom>
        </p:spPr>
        <p:txBody>
          <a:bodyPr vert="horz" lIns="92217" tIns="46109" rIns="92217" bIns="46109" rtlCol="0"/>
          <a:lstStyle>
            <a:lvl1pPr algn="l">
              <a:defRPr sz="1200"/>
            </a:lvl1pPr>
          </a:lstStyle>
          <a:p>
            <a:endParaRPr lang="en-CA"/>
          </a:p>
        </p:txBody>
      </p:sp>
      <p:sp>
        <p:nvSpPr>
          <p:cNvPr id="3" name="Date Placeholder 2"/>
          <p:cNvSpPr>
            <a:spLocks noGrp="1"/>
          </p:cNvSpPr>
          <p:nvPr>
            <p:ph type="dt" sz="quarter" idx="1"/>
          </p:nvPr>
        </p:nvSpPr>
        <p:spPr>
          <a:xfrm>
            <a:off x="4008100" y="0"/>
            <a:ext cx="3067374" cy="468792"/>
          </a:xfrm>
          <a:prstGeom prst="rect">
            <a:avLst/>
          </a:prstGeom>
        </p:spPr>
        <p:txBody>
          <a:bodyPr vert="horz" lIns="92217" tIns="46109" rIns="92217" bIns="46109" rtlCol="0"/>
          <a:lstStyle>
            <a:lvl1pPr algn="r">
              <a:defRPr sz="1200"/>
            </a:lvl1pPr>
          </a:lstStyle>
          <a:p>
            <a:fld id="{73440A15-472E-4AAD-9A04-B00AACF8419B}" type="datetimeFigureOut">
              <a:rPr lang="en-CA" smtClean="0"/>
              <a:pPr/>
              <a:t>2022-10-14</a:t>
            </a:fld>
            <a:endParaRPr lang="en-CA"/>
          </a:p>
        </p:txBody>
      </p:sp>
      <p:sp>
        <p:nvSpPr>
          <p:cNvPr id="4" name="Footer Placeholder 3"/>
          <p:cNvSpPr>
            <a:spLocks noGrp="1"/>
          </p:cNvSpPr>
          <p:nvPr>
            <p:ph type="ftr" sz="quarter" idx="2"/>
          </p:nvPr>
        </p:nvSpPr>
        <p:spPr>
          <a:xfrm>
            <a:off x="0" y="8899034"/>
            <a:ext cx="3067374" cy="468792"/>
          </a:xfrm>
          <a:prstGeom prst="rect">
            <a:avLst/>
          </a:prstGeom>
        </p:spPr>
        <p:txBody>
          <a:bodyPr vert="horz" lIns="92217" tIns="46109" rIns="92217" bIns="46109" rtlCol="0" anchor="b"/>
          <a:lstStyle>
            <a:lvl1pPr algn="l">
              <a:defRPr sz="1200"/>
            </a:lvl1pPr>
          </a:lstStyle>
          <a:p>
            <a:endParaRPr lang="en-CA"/>
          </a:p>
        </p:txBody>
      </p:sp>
      <p:sp>
        <p:nvSpPr>
          <p:cNvPr id="5" name="Slide Number Placeholder 4"/>
          <p:cNvSpPr>
            <a:spLocks noGrp="1"/>
          </p:cNvSpPr>
          <p:nvPr>
            <p:ph type="sldNum" sz="quarter" idx="3"/>
          </p:nvPr>
        </p:nvSpPr>
        <p:spPr>
          <a:xfrm>
            <a:off x="4008100" y="8899034"/>
            <a:ext cx="3067374" cy="468792"/>
          </a:xfrm>
          <a:prstGeom prst="rect">
            <a:avLst/>
          </a:prstGeom>
        </p:spPr>
        <p:txBody>
          <a:bodyPr vert="horz" lIns="92217" tIns="46109" rIns="92217" bIns="46109" rtlCol="0" anchor="b"/>
          <a:lstStyle>
            <a:lvl1pPr algn="r">
              <a:defRPr sz="1200"/>
            </a:lvl1pPr>
          </a:lstStyle>
          <a:p>
            <a:fld id="{38A2D000-A17E-40C9-987E-68D8F0ABC666}"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374" cy="470391"/>
          </a:xfrm>
          <a:prstGeom prst="rect">
            <a:avLst/>
          </a:prstGeom>
        </p:spPr>
        <p:txBody>
          <a:bodyPr vert="horz" lIns="92217" tIns="46109" rIns="92217" bIns="46109" rtlCol="0"/>
          <a:lstStyle>
            <a:lvl1pPr algn="l">
              <a:defRPr sz="1200"/>
            </a:lvl1pPr>
          </a:lstStyle>
          <a:p>
            <a:endParaRPr lang="en-CA"/>
          </a:p>
        </p:txBody>
      </p:sp>
      <p:sp>
        <p:nvSpPr>
          <p:cNvPr id="3" name="Date Placeholder 2"/>
          <p:cNvSpPr>
            <a:spLocks noGrp="1"/>
          </p:cNvSpPr>
          <p:nvPr>
            <p:ph type="dt" idx="1"/>
          </p:nvPr>
        </p:nvSpPr>
        <p:spPr>
          <a:xfrm>
            <a:off x="4008100" y="1"/>
            <a:ext cx="3067374" cy="470391"/>
          </a:xfrm>
          <a:prstGeom prst="rect">
            <a:avLst/>
          </a:prstGeom>
        </p:spPr>
        <p:txBody>
          <a:bodyPr vert="horz" lIns="92217" tIns="46109" rIns="92217" bIns="46109" rtlCol="0"/>
          <a:lstStyle>
            <a:lvl1pPr algn="r">
              <a:defRPr sz="1200"/>
            </a:lvl1pPr>
          </a:lstStyle>
          <a:p>
            <a:fld id="{FE64BE36-1E7A-4BEA-AD5D-ADAA4C8E53C2}" type="datetimeFigureOut">
              <a:rPr lang="en-CA" smtClean="0"/>
              <a:t>2022-10-13</a:t>
            </a:fld>
            <a:endParaRPr lang="en-CA"/>
          </a:p>
        </p:txBody>
      </p:sp>
      <p:sp>
        <p:nvSpPr>
          <p:cNvPr id="4" name="Slide Image Placeholder 3"/>
          <p:cNvSpPr>
            <a:spLocks noGrp="1" noRot="1" noChangeAspect="1"/>
          </p:cNvSpPr>
          <p:nvPr>
            <p:ph type="sldImg" idx="2"/>
          </p:nvPr>
        </p:nvSpPr>
        <p:spPr>
          <a:xfrm>
            <a:off x="728663" y="1171575"/>
            <a:ext cx="5619750" cy="3160713"/>
          </a:xfrm>
          <a:prstGeom prst="rect">
            <a:avLst/>
          </a:prstGeom>
          <a:noFill/>
          <a:ln w="12700">
            <a:solidFill>
              <a:prstClr val="black"/>
            </a:solidFill>
          </a:ln>
        </p:spPr>
        <p:txBody>
          <a:bodyPr vert="horz" lIns="92217" tIns="46109" rIns="92217" bIns="46109" rtlCol="0" anchor="ctr"/>
          <a:lstStyle/>
          <a:p>
            <a:endParaRPr lang="en-CA"/>
          </a:p>
        </p:txBody>
      </p:sp>
      <p:sp>
        <p:nvSpPr>
          <p:cNvPr id="5" name="Notes Placeholder 4"/>
          <p:cNvSpPr>
            <a:spLocks noGrp="1"/>
          </p:cNvSpPr>
          <p:nvPr>
            <p:ph type="body" sz="quarter" idx="3"/>
          </p:nvPr>
        </p:nvSpPr>
        <p:spPr>
          <a:xfrm>
            <a:off x="708349" y="4508716"/>
            <a:ext cx="5660378" cy="3689531"/>
          </a:xfrm>
          <a:prstGeom prst="rect">
            <a:avLst/>
          </a:prstGeom>
        </p:spPr>
        <p:txBody>
          <a:bodyPr vert="horz" lIns="92217" tIns="46109" rIns="92217" bIns="461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99034"/>
            <a:ext cx="3067374" cy="470391"/>
          </a:xfrm>
          <a:prstGeom prst="rect">
            <a:avLst/>
          </a:prstGeom>
        </p:spPr>
        <p:txBody>
          <a:bodyPr vert="horz" lIns="92217" tIns="46109" rIns="92217" bIns="46109" rtlCol="0" anchor="b"/>
          <a:lstStyle>
            <a:lvl1pPr algn="l">
              <a:defRPr sz="1200"/>
            </a:lvl1pPr>
          </a:lstStyle>
          <a:p>
            <a:endParaRPr lang="en-CA"/>
          </a:p>
        </p:txBody>
      </p:sp>
      <p:sp>
        <p:nvSpPr>
          <p:cNvPr id="7" name="Slide Number Placeholder 6"/>
          <p:cNvSpPr>
            <a:spLocks noGrp="1"/>
          </p:cNvSpPr>
          <p:nvPr>
            <p:ph type="sldNum" sz="quarter" idx="5"/>
          </p:nvPr>
        </p:nvSpPr>
        <p:spPr>
          <a:xfrm>
            <a:off x="4008100" y="8899034"/>
            <a:ext cx="3067374" cy="470391"/>
          </a:xfrm>
          <a:prstGeom prst="rect">
            <a:avLst/>
          </a:prstGeom>
        </p:spPr>
        <p:txBody>
          <a:bodyPr vert="horz" lIns="92217" tIns="46109" rIns="92217" bIns="46109" rtlCol="0" anchor="b"/>
          <a:lstStyle>
            <a:lvl1pPr algn="r">
              <a:defRPr sz="1200"/>
            </a:lvl1pPr>
          </a:lstStyle>
          <a:p>
            <a:fld id="{16346BB5-933A-42D7-8DC7-1B2C72096CDF}" type="slidenum">
              <a:rPr lang="en-CA" smtClean="0"/>
              <a:t>‹#›</a:t>
            </a:fld>
            <a:endParaRPr lang="en-CA"/>
          </a:p>
        </p:txBody>
      </p:sp>
    </p:spTree>
    <p:extLst>
      <p:ext uri="{BB962C8B-B14F-4D97-AF65-F5344CB8AC3E}">
        <p14:creationId xmlns:p14="http://schemas.microsoft.com/office/powerpoint/2010/main" val="108825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Mention </a:t>
            </a:r>
            <a:r>
              <a:rPr lang="en-CA"/>
              <a:t>also  for </a:t>
            </a:r>
            <a:r>
              <a:rPr lang="en-CA" dirty="0"/>
              <a:t>women.  </a:t>
            </a:r>
          </a:p>
        </p:txBody>
      </p:sp>
      <p:sp>
        <p:nvSpPr>
          <p:cNvPr id="4" name="Slide Number Placeholder 3"/>
          <p:cNvSpPr>
            <a:spLocks noGrp="1"/>
          </p:cNvSpPr>
          <p:nvPr>
            <p:ph type="sldNum" sz="quarter" idx="10"/>
          </p:nvPr>
        </p:nvSpPr>
        <p:spPr/>
        <p:txBody>
          <a:bodyPr/>
          <a:lstStyle/>
          <a:p>
            <a:fld id="{16346BB5-933A-42D7-8DC7-1B2C72096CDF}" type="slidenum">
              <a:rPr lang="en-CA" smtClean="0"/>
              <a:t>1</a:t>
            </a:fld>
            <a:endParaRPr lang="en-CA"/>
          </a:p>
        </p:txBody>
      </p:sp>
    </p:spTree>
    <p:extLst>
      <p:ext uri="{BB962C8B-B14F-4D97-AF65-F5344CB8AC3E}">
        <p14:creationId xmlns:p14="http://schemas.microsoft.com/office/powerpoint/2010/main" val="203288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Mention </a:t>
            </a:r>
            <a:r>
              <a:rPr lang="en-CA"/>
              <a:t>also  for </a:t>
            </a:r>
            <a:r>
              <a:rPr lang="en-CA" dirty="0"/>
              <a:t>women.  </a:t>
            </a:r>
          </a:p>
        </p:txBody>
      </p:sp>
      <p:sp>
        <p:nvSpPr>
          <p:cNvPr id="4" name="Slide Number Placeholder 3"/>
          <p:cNvSpPr>
            <a:spLocks noGrp="1"/>
          </p:cNvSpPr>
          <p:nvPr>
            <p:ph type="sldNum" sz="quarter" idx="10"/>
          </p:nvPr>
        </p:nvSpPr>
        <p:spPr/>
        <p:txBody>
          <a:bodyPr/>
          <a:lstStyle/>
          <a:p>
            <a:fld id="{16346BB5-933A-42D7-8DC7-1B2C72096CDF}" type="slidenum">
              <a:rPr lang="en-CA" smtClean="0"/>
              <a:t>2</a:t>
            </a:fld>
            <a:endParaRPr lang="en-CA"/>
          </a:p>
        </p:txBody>
      </p:sp>
    </p:spTree>
    <p:extLst>
      <p:ext uri="{BB962C8B-B14F-4D97-AF65-F5344CB8AC3E}">
        <p14:creationId xmlns:p14="http://schemas.microsoft.com/office/powerpoint/2010/main" val="374818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Mention </a:t>
            </a:r>
            <a:r>
              <a:rPr lang="en-CA"/>
              <a:t>also  for </a:t>
            </a:r>
            <a:r>
              <a:rPr lang="en-CA" dirty="0"/>
              <a:t>women.  </a:t>
            </a:r>
          </a:p>
        </p:txBody>
      </p:sp>
      <p:sp>
        <p:nvSpPr>
          <p:cNvPr id="4" name="Slide Number Placeholder 3"/>
          <p:cNvSpPr>
            <a:spLocks noGrp="1"/>
          </p:cNvSpPr>
          <p:nvPr>
            <p:ph type="sldNum" sz="quarter" idx="10"/>
          </p:nvPr>
        </p:nvSpPr>
        <p:spPr/>
        <p:txBody>
          <a:bodyPr/>
          <a:lstStyle/>
          <a:p>
            <a:fld id="{16346BB5-933A-42D7-8DC7-1B2C72096CDF}" type="slidenum">
              <a:rPr lang="en-CA" smtClean="0"/>
              <a:t>3</a:t>
            </a:fld>
            <a:endParaRPr lang="en-CA"/>
          </a:p>
        </p:txBody>
      </p:sp>
    </p:spTree>
    <p:extLst>
      <p:ext uri="{BB962C8B-B14F-4D97-AF65-F5344CB8AC3E}">
        <p14:creationId xmlns:p14="http://schemas.microsoft.com/office/powerpoint/2010/main" val="385851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Mention </a:t>
            </a:r>
            <a:r>
              <a:rPr lang="en-CA"/>
              <a:t>also  for </a:t>
            </a:r>
            <a:r>
              <a:rPr lang="en-CA" dirty="0"/>
              <a:t>women.  </a:t>
            </a:r>
          </a:p>
        </p:txBody>
      </p:sp>
      <p:sp>
        <p:nvSpPr>
          <p:cNvPr id="4" name="Slide Number Placeholder 3"/>
          <p:cNvSpPr>
            <a:spLocks noGrp="1"/>
          </p:cNvSpPr>
          <p:nvPr>
            <p:ph type="sldNum" sz="quarter" idx="10"/>
          </p:nvPr>
        </p:nvSpPr>
        <p:spPr/>
        <p:txBody>
          <a:bodyPr/>
          <a:lstStyle/>
          <a:p>
            <a:fld id="{16346BB5-933A-42D7-8DC7-1B2C72096CDF}" type="slidenum">
              <a:rPr lang="en-CA" smtClean="0"/>
              <a:t>4</a:t>
            </a:fld>
            <a:endParaRPr lang="en-CA"/>
          </a:p>
        </p:txBody>
      </p:sp>
    </p:spTree>
    <p:extLst>
      <p:ext uri="{BB962C8B-B14F-4D97-AF65-F5344CB8AC3E}">
        <p14:creationId xmlns:p14="http://schemas.microsoft.com/office/powerpoint/2010/main" val="28413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Conflation of philosophical movement, scientific or pseudo-scientific movements, social movements, and political movements. </a:t>
            </a:r>
          </a:p>
        </p:txBody>
      </p:sp>
      <p:sp>
        <p:nvSpPr>
          <p:cNvPr id="4" name="Slide Number Placeholder 3"/>
          <p:cNvSpPr>
            <a:spLocks noGrp="1"/>
          </p:cNvSpPr>
          <p:nvPr>
            <p:ph type="sldNum" sz="quarter" idx="10"/>
          </p:nvPr>
        </p:nvSpPr>
        <p:spPr/>
        <p:txBody>
          <a:bodyPr/>
          <a:lstStyle/>
          <a:p>
            <a:fld id="{16346BB5-933A-42D7-8DC7-1B2C72096CDF}" type="slidenum">
              <a:rPr lang="en-CA" smtClean="0"/>
              <a:t>6</a:t>
            </a:fld>
            <a:endParaRPr lang="en-CA"/>
          </a:p>
        </p:txBody>
      </p:sp>
    </p:spTree>
    <p:extLst>
      <p:ext uri="{BB962C8B-B14F-4D97-AF65-F5344CB8AC3E}">
        <p14:creationId xmlns:p14="http://schemas.microsoft.com/office/powerpoint/2010/main" val="1943981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Carl </a:t>
            </a:r>
            <a:r>
              <a:rPr lang="en-US" b="0" dirty="0" err="1"/>
              <a:t>Trueman</a:t>
            </a:r>
            <a:r>
              <a:rPr lang="en-US" b="0" dirty="0"/>
              <a:t> also chronicles the turn to the inward psychological life in poets and writers William Wordsworth, Percy Bysshe Shelly and William Blake.</a:t>
            </a:r>
          </a:p>
          <a:p>
            <a:r>
              <a:rPr lang="en-US" b="0" dirty="0"/>
              <a:t>Freud and child sexuality in connection with masturbation see </a:t>
            </a:r>
            <a:r>
              <a:rPr lang="en-US" b="0" dirty="0" err="1"/>
              <a:t>Trueman</a:t>
            </a:r>
            <a:r>
              <a:rPr lang="en-US" b="0" dirty="0"/>
              <a:t> p208-209</a:t>
            </a:r>
          </a:p>
          <a:p>
            <a:endParaRPr lang="en-US" b="0" dirty="0"/>
          </a:p>
        </p:txBody>
      </p:sp>
      <p:sp>
        <p:nvSpPr>
          <p:cNvPr id="4" name="Slide Number Placeholder 3"/>
          <p:cNvSpPr>
            <a:spLocks noGrp="1"/>
          </p:cNvSpPr>
          <p:nvPr>
            <p:ph type="sldNum" sz="quarter" idx="10"/>
          </p:nvPr>
        </p:nvSpPr>
        <p:spPr/>
        <p:txBody>
          <a:bodyPr/>
          <a:lstStyle/>
          <a:p>
            <a:fld id="{16346BB5-933A-42D7-8DC7-1B2C72096CDF}" type="slidenum">
              <a:rPr lang="en-CA" smtClean="0"/>
              <a:t>7</a:t>
            </a:fld>
            <a:endParaRPr lang="en-CA"/>
          </a:p>
        </p:txBody>
      </p:sp>
    </p:spTree>
    <p:extLst>
      <p:ext uri="{BB962C8B-B14F-4D97-AF65-F5344CB8AC3E}">
        <p14:creationId xmlns:p14="http://schemas.microsoft.com/office/powerpoint/2010/main" val="193835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Feminism defines womanhood as a struggle, rather than anything inherently good. Buck against their very gender</a:t>
            </a:r>
          </a:p>
        </p:txBody>
      </p:sp>
      <p:sp>
        <p:nvSpPr>
          <p:cNvPr id="4" name="Slide Number Placeholder 3"/>
          <p:cNvSpPr>
            <a:spLocks noGrp="1"/>
          </p:cNvSpPr>
          <p:nvPr>
            <p:ph type="sldNum" sz="quarter" idx="10"/>
          </p:nvPr>
        </p:nvSpPr>
        <p:spPr/>
        <p:txBody>
          <a:bodyPr/>
          <a:lstStyle/>
          <a:p>
            <a:fld id="{16346BB5-933A-42D7-8DC7-1B2C72096CDF}" type="slidenum">
              <a:rPr lang="en-CA" smtClean="0"/>
              <a:t>8</a:t>
            </a:fld>
            <a:endParaRPr lang="en-CA"/>
          </a:p>
        </p:txBody>
      </p:sp>
    </p:spTree>
    <p:extLst>
      <p:ext uri="{BB962C8B-B14F-4D97-AF65-F5344CB8AC3E}">
        <p14:creationId xmlns:p14="http://schemas.microsoft.com/office/powerpoint/2010/main" val="15042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Conflation of philosophical movement, scientific or pseudo-scientific movements, social movements, and political movements. </a:t>
            </a:r>
          </a:p>
        </p:txBody>
      </p:sp>
      <p:sp>
        <p:nvSpPr>
          <p:cNvPr id="4" name="Slide Number Placeholder 3"/>
          <p:cNvSpPr>
            <a:spLocks noGrp="1"/>
          </p:cNvSpPr>
          <p:nvPr>
            <p:ph type="sldNum" sz="quarter" idx="10"/>
          </p:nvPr>
        </p:nvSpPr>
        <p:spPr/>
        <p:txBody>
          <a:bodyPr/>
          <a:lstStyle/>
          <a:p>
            <a:fld id="{16346BB5-933A-42D7-8DC7-1B2C72096CDF}" type="slidenum">
              <a:rPr lang="en-CA" smtClean="0"/>
              <a:t>9</a:t>
            </a:fld>
            <a:endParaRPr lang="en-CA"/>
          </a:p>
        </p:txBody>
      </p:sp>
    </p:spTree>
    <p:extLst>
      <p:ext uri="{BB962C8B-B14F-4D97-AF65-F5344CB8AC3E}">
        <p14:creationId xmlns:p14="http://schemas.microsoft.com/office/powerpoint/2010/main" val="225221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Conflation of philosophical movement, scientific or pseudo-scientific movements, social movements, and political movements. </a:t>
            </a:r>
          </a:p>
        </p:txBody>
      </p:sp>
      <p:sp>
        <p:nvSpPr>
          <p:cNvPr id="4" name="Slide Number Placeholder 3"/>
          <p:cNvSpPr>
            <a:spLocks noGrp="1"/>
          </p:cNvSpPr>
          <p:nvPr>
            <p:ph type="sldNum" sz="quarter" idx="10"/>
          </p:nvPr>
        </p:nvSpPr>
        <p:spPr/>
        <p:txBody>
          <a:bodyPr/>
          <a:lstStyle/>
          <a:p>
            <a:fld id="{16346BB5-933A-42D7-8DC7-1B2C72096CDF}" type="slidenum">
              <a:rPr lang="en-CA" smtClean="0"/>
              <a:t>10</a:t>
            </a:fld>
            <a:endParaRPr lang="en-CA"/>
          </a:p>
        </p:txBody>
      </p:sp>
    </p:spTree>
    <p:extLst>
      <p:ext uri="{BB962C8B-B14F-4D97-AF65-F5344CB8AC3E}">
        <p14:creationId xmlns:p14="http://schemas.microsoft.com/office/powerpoint/2010/main" val="362891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1"/>
            <a:ext cx="7772400" cy="514349"/>
          </a:xfrm>
        </p:spPr>
        <p:txBody>
          <a:bodyPr/>
          <a:lstStyle/>
          <a:p>
            <a:r>
              <a:rPr lang="en-US"/>
              <a:t>Click to edit Master title style</a:t>
            </a:r>
            <a:endParaRPr lang="en-CA" dirty="0"/>
          </a:p>
        </p:txBody>
      </p:sp>
      <p:sp>
        <p:nvSpPr>
          <p:cNvPr id="3" name="Subtitle 2"/>
          <p:cNvSpPr>
            <a:spLocks noGrp="1"/>
          </p:cNvSpPr>
          <p:nvPr>
            <p:ph type="subTitle" idx="1"/>
          </p:nvPr>
        </p:nvSpPr>
        <p:spPr>
          <a:xfrm>
            <a:off x="228600" y="800100"/>
            <a:ext cx="8686800" cy="3429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34F98-9B03-46B8-851E-9E46B434B320}" type="datetimeFigureOut">
              <a:rPr lang="en-CA" smtClean="0"/>
              <a:pPr/>
              <a:t>2022-10-13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5E34F98-9B03-46B8-851E-9E46B434B320}" type="datetimeFigureOut">
              <a:rPr lang="en-CA" smtClean="0"/>
              <a:pPr/>
              <a:t>2022-10-13</a:t>
            </a:fld>
            <a:endParaRPr lang="en-C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AB9D8D-71F4-4FB2-B20D-D5E33E6FEDCF}"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000" b="1" i="0" kern="1200" baseline="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eriod"/>
        <a:defRPr sz="2200" b="1" i="0" kern="1200" baseline="0">
          <a:solidFill>
            <a:schemeClr val="tx1"/>
          </a:solidFill>
          <a:latin typeface="+mn-lt"/>
          <a:ea typeface="+mn-ea"/>
          <a:cs typeface="+mn-cs"/>
        </a:defRPr>
      </a:lvl1pPr>
      <a:lvl2pPr marL="511175" indent="-163513"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02419-E6EB-39B2-E290-E045AB96324B}"/>
              </a:ext>
            </a:extLst>
          </p:cNvPr>
          <p:cNvSpPr/>
          <p:nvPr/>
        </p:nvSpPr>
        <p:spPr>
          <a:xfrm>
            <a:off x="0" y="514350"/>
            <a:ext cx="9144000" cy="2057400"/>
          </a:xfrm>
          <a:prstGeom prst="rect">
            <a:avLst/>
          </a:prstGeom>
          <a:solidFill>
            <a:schemeClr val="dk1">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4" name="Title 3"/>
          <p:cNvSpPr>
            <a:spLocks noGrp="1"/>
          </p:cNvSpPr>
          <p:nvPr>
            <p:ph type="ctrTitle"/>
          </p:nvPr>
        </p:nvSpPr>
        <p:spPr>
          <a:xfrm>
            <a:off x="304800" y="514350"/>
            <a:ext cx="8610600" cy="4495800"/>
          </a:xfrm>
        </p:spPr>
        <p:txBody>
          <a:bodyPr>
            <a:normAutofit/>
          </a:bodyPr>
          <a:lstStyle/>
          <a:p>
            <a:pPr>
              <a:spcAft>
                <a:spcPts val="600"/>
              </a:spcAft>
            </a:pPr>
            <a:r>
              <a:rPr lang="en-US" b="1" dirty="0">
                <a:solidFill>
                  <a:schemeClr val="bg1"/>
                </a:solidFill>
              </a:rPr>
              <a:t>Our SOGI Culture and How We Got Here</a:t>
            </a:r>
            <a:br>
              <a:rPr lang="en-CA" b="0" i="1" dirty="0">
                <a:solidFill>
                  <a:schemeClr val="bg1"/>
                </a:solidFill>
              </a:rPr>
            </a:br>
            <a:r>
              <a:rPr lang="en-CA" sz="2800" b="0" dirty="0">
                <a:solidFill>
                  <a:schemeClr val="bg1"/>
                </a:solidFill>
              </a:rPr>
              <a:t>Paul Dirks </a:t>
            </a:r>
            <a:br>
              <a:rPr lang="en-CA" sz="2400" b="0" dirty="0">
                <a:solidFill>
                  <a:schemeClr val="bg1"/>
                </a:solidFill>
              </a:rPr>
            </a:br>
            <a:r>
              <a:rPr lang="en-CA" sz="2000" b="0" dirty="0">
                <a:solidFill>
                  <a:schemeClr val="bg1"/>
                </a:solidFill>
              </a:rPr>
              <a:t>Published at </a:t>
            </a:r>
            <a:r>
              <a:rPr lang="en-CA" sz="2000" b="0" i="1" dirty="0">
                <a:solidFill>
                  <a:schemeClr val="bg1"/>
                </a:solidFill>
              </a:rPr>
              <a:t>Public Discourse</a:t>
            </a:r>
            <a:r>
              <a:rPr lang="en-CA" sz="2000" b="0" dirty="0">
                <a:solidFill>
                  <a:schemeClr val="bg1"/>
                </a:solidFill>
              </a:rPr>
              <a:t>.  Author of </a:t>
            </a:r>
            <a:r>
              <a:rPr lang="en-CA" sz="2000" b="0" i="1" dirty="0">
                <a:solidFill>
                  <a:schemeClr val="bg1"/>
                </a:solidFill>
              </a:rPr>
              <a:t>Is There Anything Good About Hell?</a:t>
            </a:r>
            <a:br>
              <a:rPr lang="en-CA" sz="2000" b="0" i="1" dirty="0">
                <a:solidFill>
                  <a:schemeClr val="bg1"/>
                </a:solidFill>
              </a:rPr>
            </a:br>
            <a:r>
              <a:rPr lang="en-CA" sz="2000" b="0" dirty="0">
                <a:solidFill>
                  <a:schemeClr val="bg1"/>
                </a:solidFill>
              </a:rPr>
              <a:t>Co-founder of COMPASS Schools and New Antioch Institute</a:t>
            </a:r>
            <a:br>
              <a:rPr lang="en-CA" sz="2000" b="0" dirty="0">
                <a:solidFill>
                  <a:schemeClr val="bg1"/>
                </a:solidFill>
              </a:rPr>
            </a:br>
            <a:r>
              <a:rPr lang="en-CA" sz="2000" b="0" dirty="0">
                <a:solidFill>
                  <a:schemeClr val="bg1"/>
                </a:solidFill>
              </a:rPr>
              <a:t>Pastor. Father of five.</a:t>
            </a:r>
            <a:br>
              <a:rPr lang="en-CA" sz="2400" b="0" dirty="0">
                <a:solidFill>
                  <a:schemeClr val="bg1"/>
                </a:solidFill>
              </a:rPr>
            </a:br>
            <a:br>
              <a:rPr lang="en-CA" sz="2400" b="0" dirty="0">
                <a:solidFill>
                  <a:schemeClr val="bg1"/>
                </a:solidFill>
              </a:rPr>
            </a:br>
            <a:br>
              <a:rPr lang="en-CA" sz="2400" b="0" dirty="0">
                <a:solidFill>
                  <a:schemeClr val="bg1"/>
                </a:solidFill>
              </a:rPr>
            </a:br>
            <a:br>
              <a:rPr lang="en-CA" sz="2400" b="0" dirty="0">
                <a:solidFill>
                  <a:schemeClr val="bg1"/>
                </a:solidFill>
              </a:rPr>
            </a:br>
            <a:br>
              <a:rPr lang="en-CA" sz="2000" b="0" dirty="0">
                <a:solidFill>
                  <a:schemeClr val="bg1"/>
                </a:solidFill>
              </a:rPr>
            </a:br>
            <a:br>
              <a:rPr lang="en-CA" sz="2000" b="0" dirty="0">
                <a:solidFill>
                  <a:schemeClr val="bg1"/>
                </a:solidFill>
              </a:rPr>
            </a:br>
            <a:br>
              <a:rPr lang="en-CA" sz="2000" b="0" dirty="0">
                <a:solidFill>
                  <a:schemeClr val="bg1"/>
                </a:solidFill>
              </a:rPr>
            </a:br>
            <a:endParaRPr lang="en-CA" sz="2400" b="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02419-E6EB-39B2-E290-E045AB96324B}"/>
              </a:ext>
            </a:extLst>
          </p:cNvPr>
          <p:cNvSpPr/>
          <p:nvPr/>
        </p:nvSpPr>
        <p:spPr>
          <a:xfrm>
            <a:off x="152400" y="133350"/>
            <a:ext cx="8839200" cy="4876800"/>
          </a:xfrm>
          <a:prstGeom prst="rect">
            <a:avLst/>
          </a:prstGeom>
          <a:solidFill>
            <a:schemeClr val="accent6">
              <a:lumMod val="50000"/>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32C2061A-D255-80AB-F59F-62CA179BBB06}"/>
              </a:ext>
            </a:extLst>
          </p:cNvPr>
          <p:cNvSpPr txBox="1">
            <a:spLocks/>
          </p:cNvSpPr>
          <p:nvPr/>
        </p:nvSpPr>
        <p:spPr>
          <a:xfrm>
            <a:off x="457200" y="205978"/>
            <a:ext cx="8229600" cy="1222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800" dirty="0">
                <a:solidFill>
                  <a:schemeClr val="bg1"/>
                </a:solidFill>
              </a:rPr>
              <a:t>The Hope of the Gospel of Christ</a:t>
            </a:r>
            <a:endParaRPr lang="en-CA" sz="2800" dirty="0"/>
          </a:p>
        </p:txBody>
      </p:sp>
      <p:sp>
        <p:nvSpPr>
          <p:cNvPr id="7" name="TextBox 6">
            <a:extLst>
              <a:ext uri="{FF2B5EF4-FFF2-40B4-BE49-F238E27FC236}">
                <a16:creationId xmlns:a16="http://schemas.microsoft.com/office/drawing/2014/main" id="{7E653BDE-1C84-9397-99BD-BFEEF138F387}"/>
              </a:ext>
            </a:extLst>
          </p:cNvPr>
          <p:cNvSpPr txBox="1"/>
          <p:nvPr/>
        </p:nvSpPr>
        <p:spPr>
          <a:xfrm>
            <a:off x="228600" y="1431345"/>
            <a:ext cx="8839200" cy="2554545"/>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1"/>
                </a:solidFill>
              </a:rPr>
              <a:t>Christ is Lord—do we believe and life this?</a:t>
            </a:r>
          </a:p>
          <a:p>
            <a:pPr marL="457200" indent="-457200">
              <a:buFont typeface="Arial" panose="020B0604020202020204" pitchFamily="34" charset="0"/>
              <a:buChar char="•"/>
            </a:pPr>
            <a:r>
              <a:rPr lang="en-CA" sz="2800" dirty="0">
                <a:solidFill>
                  <a:schemeClr val="bg1"/>
                </a:solidFill>
              </a:rPr>
              <a:t>Times of darkness reveal the light, growth of faithful churches is almost certain</a:t>
            </a:r>
          </a:p>
          <a:p>
            <a:pPr marL="914400" lvl="1" indent="-457200">
              <a:buFont typeface="Arial" panose="020B0604020202020204" pitchFamily="34" charset="0"/>
              <a:buChar char="•"/>
            </a:pPr>
            <a:endParaRPr lang="en-CA" sz="2400" dirty="0">
              <a:solidFill>
                <a:schemeClr val="bg1"/>
              </a:solidFill>
            </a:endParaRPr>
          </a:p>
          <a:p>
            <a:pPr marL="914400" lvl="1" indent="-457200">
              <a:buFont typeface="Arial" panose="020B0604020202020204" pitchFamily="34" charset="0"/>
              <a:buChar char="•"/>
            </a:pPr>
            <a:endParaRPr lang="en-CA" sz="2400" dirty="0">
              <a:solidFill>
                <a:schemeClr val="bg1"/>
              </a:solidFill>
            </a:endParaRPr>
          </a:p>
          <a:p>
            <a:endParaRPr lang="en-CA" sz="2800" dirty="0">
              <a:solidFill>
                <a:schemeClr val="bg1"/>
              </a:solidFill>
            </a:endParaRPr>
          </a:p>
        </p:txBody>
      </p:sp>
    </p:spTree>
    <p:extLst>
      <p:ext uri="{BB962C8B-B14F-4D97-AF65-F5344CB8AC3E}">
        <p14:creationId xmlns:p14="http://schemas.microsoft.com/office/powerpoint/2010/main" val="15684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02419-E6EB-39B2-E290-E045AB96324B}"/>
              </a:ext>
            </a:extLst>
          </p:cNvPr>
          <p:cNvSpPr/>
          <p:nvPr/>
        </p:nvSpPr>
        <p:spPr>
          <a:xfrm>
            <a:off x="152400" y="133350"/>
            <a:ext cx="8839200" cy="4876800"/>
          </a:xfrm>
          <a:prstGeom prst="rect">
            <a:avLst/>
          </a:prstGeom>
          <a:solidFill>
            <a:schemeClr val="tx2">
              <a:lumMod val="50000"/>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4" name="Title 3"/>
          <p:cNvSpPr>
            <a:spLocks noGrp="1"/>
          </p:cNvSpPr>
          <p:nvPr>
            <p:ph type="ctrTitle"/>
          </p:nvPr>
        </p:nvSpPr>
        <p:spPr>
          <a:xfrm>
            <a:off x="304800" y="514350"/>
            <a:ext cx="8610600" cy="4495800"/>
          </a:xfrm>
        </p:spPr>
        <p:txBody>
          <a:bodyPr>
            <a:normAutofit fontScale="90000"/>
          </a:bodyPr>
          <a:lstStyle/>
          <a:p>
            <a:pPr marL="0" indent="0" algn="ctr">
              <a:buNone/>
            </a:pPr>
            <a:r>
              <a:rPr lang="en-CA" b="1" dirty="0">
                <a:solidFill>
                  <a:schemeClr val="bg1"/>
                </a:solidFill>
              </a:rPr>
              <a:t>The Pagan Exchange</a:t>
            </a:r>
            <a:br>
              <a:rPr lang="en-CA" sz="2800" b="0" dirty="0">
                <a:solidFill>
                  <a:schemeClr val="bg1"/>
                </a:solidFill>
              </a:rPr>
            </a:br>
            <a:br>
              <a:rPr lang="en-CA" sz="2400" b="0" dirty="0">
                <a:solidFill>
                  <a:schemeClr val="bg1"/>
                </a:solidFill>
              </a:rPr>
            </a:br>
            <a:r>
              <a:rPr lang="en-US" sz="2400" b="0" dirty="0">
                <a:solidFill>
                  <a:schemeClr val="bg1"/>
                </a:solidFill>
              </a:rPr>
              <a:t>For although they knew God, they did not honor him as God or give thanks to him, but they became futile in their thinking, and their foolish hearts were darkened. Claiming to be wise, they became fools, and exchanged the glory of the immortal God for images resembling mortal man and birds and animals and creeping things. Therefore God gave them up in the lusts of their hearts to impurity, to the dishonoring of their bodies among themselves, because they exchanged the truth about God for a lie and worshiped and served the creature rather than the Creator, who is blessed forever! Amen. (Ro 1:21–25)</a:t>
            </a:r>
            <a:br>
              <a:rPr lang="en-US" sz="2400" b="0" dirty="0">
                <a:solidFill>
                  <a:schemeClr val="bg1"/>
                </a:solidFill>
              </a:rPr>
            </a:br>
            <a:endParaRPr lang="en-CA" sz="2400" b="0" dirty="0">
              <a:solidFill>
                <a:schemeClr val="bg1"/>
              </a:solidFill>
            </a:endParaRPr>
          </a:p>
        </p:txBody>
      </p:sp>
    </p:spTree>
    <p:extLst>
      <p:ext uri="{BB962C8B-B14F-4D97-AF65-F5344CB8AC3E}">
        <p14:creationId xmlns:p14="http://schemas.microsoft.com/office/powerpoint/2010/main" val="1233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02419-E6EB-39B2-E290-E045AB96324B}"/>
              </a:ext>
            </a:extLst>
          </p:cNvPr>
          <p:cNvSpPr/>
          <p:nvPr/>
        </p:nvSpPr>
        <p:spPr>
          <a:xfrm>
            <a:off x="105508" y="133350"/>
            <a:ext cx="8839200" cy="4876800"/>
          </a:xfrm>
          <a:prstGeom prst="rect">
            <a:avLst/>
          </a:prstGeom>
          <a:solidFill>
            <a:schemeClr val="tx2">
              <a:lumMod val="50000"/>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32C2061A-D255-80AB-F59F-62CA179BBB06}"/>
              </a:ext>
            </a:extLst>
          </p:cNvPr>
          <p:cNvSpPr txBox="1">
            <a:spLocks/>
          </p:cNvSpPr>
          <p:nvPr/>
        </p:nvSpPr>
        <p:spPr>
          <a:xfrm>
            <a:off x="457200" y="205978"/>
            <a:ext cx="8229600" cy="1222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800" b="1" dirty="0">
                <a:solidFill>
                  <a:schemeClr val="bg1"/>
                </a:solidFill>
              </a:rPr>
              <a:t>Snapshots of our Sex-Confused </a:t>
            </a:r>
            <a:r>
              <a:rPr lang="en-CA" sz="2800" dirty="0">
                <a:solidFill>
                  <a:schemeClr val="bg1"/>
                </a:solidFill>
              </a:rPr>
              <a:t>W</a:t>
            </a:r>
            <a:r>
              <a:rPr lang="en-CA" sz="2800" b="1" dirty="0">
                <a:solidFill>
                  <a:schemeClr val="bg1"/>
                </a:solidFill>
              </a:rPr>
              <a:t>orld</a:t>
            </a:r>
            <a:endParaRPr lang="en-CA" sz="2800" dirty="0"/>
          </a:p>
        </p:txBody>
      </p:sp>
      <p:sp>
        <p:nvSpPr>
          <p:cNvPr id="7" name="TextBox 6">
            <a:extLst>
              <a:ext uri="{FF2B5EF4-FFF2-40B4-BE49-F238E27FC236}">
                <a16:creationId xmlns:a16="http://schemas.microsoft.com/office/drawing/2014/main" id="{7E653BDE-1C84-9397-99BD-BFEEF138F387}"/>
              </a:ext>
            </a:extLst>
          </p:cNvPr>
          <p:cNvSpPr txBox="1"/>
          <p:nvPr/>
        </p:nvSpPr>
        <p:spPr>
          <a:xfrm>
            <a:off x="228600" y="1431345"/>
            <a:ext cx="8839200" cy="3539430"/>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1"/>
                </a:solidFill>
              </a:rPr>
              <a:t>Ontario shop-teacher wearing enormous prosthetic breasts to school</a:t>
            </a:r>
          </a:p>
          <a:p>
            <a:pPr marL="457200" indent="-457200">
              <a:buFont typeface="Arial" panose="020B0604020202020204" pitchFamily="34" charset="0"/>
              <a:buChar char="•"/>
            </a:pPr>
            <a:r>
              <a:rPr lang="en-CA" sz="2800" dirty="0">
                <a:solidFill>
                  <a:schemeClr val="bg1"/>
                </a:solidFill>
              </a:rPr>
              <a:t>BCTF lesson plan normalizing masturbation and instructing children to draw genitalia</a:t>
            </a:r>
          </a:p>
          <a:p>
            <a:pPr marL="457200" indent="-457200">
              <a:buFont typeface="Arial" panose="020B0604020202020204" pitchFamily="34" charset="0"/>
              <a:buChar char="•"/>
            </a:pPr>
            <a:r>
              <a:rPr lang="en-CA" sz="2800" dirty="0">
                <a:solidFill>
                  <a:schemeClr val="bg1"/>
                </a:solidFill>
              </a:rPr>
              <a:t>SOGI123 principles: males in female spaces, undermine parental rights with “confidentiality”</a:t>
            </a:r>
          </a:p>
          <a:p>
            <a:pPr marL="457200" indent="-457200">
              <a:buFont typeface="Arial" panose="020B0604020202020204" pitchFamily="34" charset="0"/>
              <a:buChar char="•"/>
            </a:pPr>
            <a:r>
              <a:rPr lang="en-CA" sz="2800" dirty="0">
                <a:solidFill>
                  <a:schemeClr val="bg1"/>
                </a:solidFill>
              </a:rPr>
              <a:t>Fully-intact, violent male rapists in women’s prisons</a:t>
            </a:r>
          </a:p>
          <a:p>
            <a:endParaRPr lang="en-CA" sz="2800" dirty="0">
              <a:solidFill>
                <a:schemeClr val="bg1"/>
              </a:solidFill>
            </a:endParaRPr>
          </a:p>
        </p:txBody>
      </p:sp>
    </p:spTree>
    <p:extLst>
      <p:ext uri="{BB962C8B-B14F-4D97-AF65-F5344CB8AC3E}">
        <p14:creationId xmlns:p14="http://schemas.microsoft.com/office/powerpoint/2010/main" val="188657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02419-E6EB-39B2-E290-E045AB96324B}"/>
              </a:ext>
            </a:extLst>
          </p:cNvPr>
          <p:cNvSpPr/>
          <p:nvPr/>
        </p:nvSpPr>
        <p:spPr>
          <a:xfrm>
            <a:off x="152400" y="133350"/>
            <a:ext cx="8839200" cy="4876800"/>
          </a:xfrm>
          <a:prstGeom prst="rect">
            <a:avLst/>
          </a:prstGeom>
          <a:solidFill>
            <a:schemeClr val="tx2">
              <a:lumMod val="50000"/>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32C2061A-D255-80AB-F59F-62CA179BBB06}"/>
              </a:ext>
            </a:extLst>
          </p:cNvPr>
          <p:cNvSpPr txBox="1">
            <a:spLocks/>
          </p:cNvSpPr>
          <p:nvPr/>
        </p:nvSpPr>
        <p:spPr>
          <a:xfrm>
            <a:off x="457200" y="205978"/>
            <a:ext cx="8229600" cy="1222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800" b="1" dirty="0">
                <a:solidFill>
                  <a:schemeClr val="bg1"/>
                </a:solidFill>
              </a:rPr>
              <a:t>Snapshots of our Sex-Confused </a:t>
            </a:r>
            <a:r>
              <a:rPr lang="en-CA" sz="2800" dirty="0">
                <a:solidFill>
                  <a:schemeClr val="bg1"/>
                </a:solidFill>
              </a:rPr>
              <a:t>W</a:t>
            </a:r>
            <a:r>
              <a:rPr lang="en-CA" sz="2800" b="1" dirty="0">
                <a:solidFill>
                  <a:schemeClr val="bg1"/>
                </a:solidFill>
              </a:rPr>
              <a:t>orld</a:t>
            </a:r>
            <a:endParaRPr lang="en-CA" sz="2800" dirty="0"/>
          </a:p>
        </p:txBody>
      </p:sp>
      <p:sp>
        <p:nvSpPr>
          <p:cNvPr id="7" name="TextBox 6">
            <a:extLst>
              <a:ext uri="{FF2B5EF4-FFF2-40B4-BE49-F238E27FC236}">
                <a16:creationId xmlns:a16="http://schemas.microsoft.com/office/drawing/2014/main" id="{7E653BDE-1C84-9397-99BD-BFEEF138F387}"/>
              </a:ext>
            </a:extLst>
          </p:cNvPr>
          <p:cNvSpPr txBox="1"/>
          <p:nvPr/>
        </p:nvSpPr>
        <p:spPr>
          <a:xfrm>
            <a:off x="228600" y="1431345"/>
            <a:ext cx="8839200" cy="4278094"/>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1"/>
                </a:solidFill>
              </a:rPr>
              <a:t>BC infants act means minors can medically transition without parental approval</a:t>
            </a:r>
          </a:p>
          <a:p>
            <a:pPr marL="457200" indent="-457200">
              <a:buFont typeface="Arial" panose="020B0604020202020204" pitchFamily="34" charset="0"/>
              <a:buChar char="•"/>
            </a:pPr>
            <a:r>
              <a:rPr lang="en-CA" sz="2800" dirty="0">
                <a:solidFill>
                  <a:schemeClr val="bg1"/>
                </a:solidFill>
              </a:rPr>
              <a:t>Public-schooled children taken off-site to drag shows, or personal houses without parental permission</a:t>
            </a:r>
          </a:p>
          <a:p>
            <a:pPr marL="457200" indent="-457200">
              <a:buFont typeface="Arial" panose="020B0604020202020204" pitchFamily="34" charset="0"/>
              <a:buChar char="•"/>
            </a:pPr>
            <a:r>
              <a:rPr lang="en-CA" sz="2800" dirty="0">
                <a:solidFill>
                  <a:schemeClr val="bg1"/>
                </a:solidFill>
              </a:rPr>
              <a:t>Drag-queen story hours or even drag-shows for children</a:t>
            </a:r>
          </a:p>
          <a:p>
            <a:pPr marL="457200" indent="-457200">
              <a:buFont typeface="Arial" panose="020B0604020202020204" pitchFamily="34" charset="0"/>
              <a:buChar char="•"/>
            </a:pPr>
            <a:r>
              <a:rPr lang="en-CA" sz="2800" dirty="0">
                <a:solidFill>
                  <a:schemeClr val="bg1"/>
                </a:solidFill>
              </a:rPr>
              <a:t>Pornographic and even </a:t>
            </a:r>
            <a:r>
              <a:rPr lang="en-CA" sz="2800" i="1" dirty="0">
                <a:solidFill>
                  <a:schemeClr val="bg1"/>
                </a:solidFill>
              </a:rPr>
              <a:t>child-pornographic </a:t>
            </a:r>
            <a:r>
              <a:rPr lang="en-CA" sz="2800" dirty="0">
                <a:solidFill>
                  <a:schemeClr val="bg1"/>
                </a:solidFill>
              </a:rPr>
              <a:t>books in schools</a:t>
            </a:r>
            <a:endParaRPr lang="en-CA" sz="2800" i="1" dirty="0">
              <a:solidFill>
                <a:schemeClr val="bg1"/>
              </a:solidFill>
            </a:endParaRPr>
          </a:p>
          <a:p>
            <a:pPr marL="914400" lvl="1" indent="-457200">
              <a:buFont typeface="Arial" panose="020B0604020202020204" pitchFamily="34" charset="0"/>
              <a:buChar char="•"/>
            </a:pPr>
            <a:endParaRPr lang="en-CA" sz="2400" dirty="0">
              <a:solidFill>
                <a:schemeClr val="bg1"/>
              </a:solidFill>
            </a:endParaRPr>
          </a:p>
          <a:p>
            <a:pPr marL="914400" lvl="1" indent="-457200">
              <a:buFont typeface="Arial" panose="020B0604020202020204" pitchFamily="34" charset="0"/>
              <a:buChar char="•"/>
            </a:pPr>
            <a:endParaRPr lang="en-CA" sz="2400" dirty="0">
              <a:solidFill>
                <a:schemeClr val="bg1"/>
              </a:solidFill>
            </a:endParaRPr>
          </a:p>
          <a:p>
            <a:endParaRPr lang="en-CA" sz="2800" dirty="0">
              <a:solidFill>
                <a:schemeClr val="bg1"/>
              </a:solidFill>
            </a:endParaRPr>
          </a:p>
        </p:txBody>
      </p:sp>
    </p:spTree>
    <p:extLst>
      <p:ext uri="{BB962C8B-B14F-4D97-AF65-F5344CB8AC3E}">
        <p14:creationId xmlns:p14="http://schemas.microsoft.com/office/powerpoint/2010/main" val="18820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B0E8-C3B3-42FF-8F14-0652B65646DA}"/>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F569364B-4CA0-4A03-AACF-C071F71D0C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97340" cy="5232839"/>
          </a:xfrm>
        </p:spPr>
      </p:pic>
    </p:spTree>
    <p:extLst>
      <p:ext uri="{BB962C8B-B14F-4D97-AF65-F5344CB8AC3E}">
        <p14:creationId xmlns:p14="http://schemas.microsoft.com/office/powerpoint/2010/main" val="41008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02419-E6EB-39B2-E290-E045AB96324B}"/>
              </a:ext>
            </a:extLst>
          </p:cNvPr>
          <p:cNvSpPr/>
          <p:nvPr/>
        </p:nvSpPr>
        <p:spPr>
          <a:xfrm>
            <a:off x="152400" y="133350"/>
            <a:ext cx="8839200" cy="4876800"/>
          </a:xfrm>
          <a:prstGeom prst="rect">
            <a:avLst/>
          </a:prstGeom>
          <a:solidFill>
            <a:srgbClr val="37441C">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32C2061A-D255-80AB-F59F-62CA179BBB06}"/>
              </a:ext>
            </a:extLst>
          </p:cNvPr>
          <p:cNvSpPr txBox="1">
            <a:spLocks/>
          </p:cNvSpPr>
          <p:nvPr/>
        </p:nvSpPr>
        <p:spPr>
          <a:xfrm>
            <a:off x="457200" y="205978"/>
            <a:ext cx="8229600" cy="1222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800" b="1" dirty="0">
                <a:solidFill>
                  <a:schemeClr val="bg1"/>
                </a:solidFill>
              </a:rPr>
              <a:t>How Did We Get Here?</a:t>
            </a:r>
            <a:endParaRPr lang="en-CA" sz="2800" dirty="0"/>
          </a:p>
        </p:txBody>
      </p:sp>
      <p:sp>
        <p:nvSpPr>
          <p:cNvPr id="7" name="TextBox 6">
            <a:extLst>
              <a:ext uri="{FF2B5EF4-FFF2-40B4-BE49-F238E27FC236}">
                <a16:creationId xmlns:a16="http://schemas.microsoft.com/office/drawing/2014/main" id="{7E653BDE-1C84-9397-99BD-BFEEF138F387}"/>
              </a:ext>
            </a:extLst>
          </p:cNvPr>
          <p:cNvSpPr txBox="1"/>
          <p:nvPr/>
        </p:nvSpPr>
        <p:spPr>
          <a:xfrm>
            <a:off x="228600" y="1431345"/>
            <a:ext cx="8839200" cy="4524315"/>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1"/>
                </a:solidFill>
              </a:rPr>
              <a:t>Religious movement centered on a self without reference to God. Fulfillment of enlightenment and post-modern projects.</a:t>
            </a:r>
          </a:p>
          <a:p>
            <a:pPr marL="457200" indent="-457200">
              <a:buFont typeface="Arial" panose="020B0604020202020204" pitchFamily="34" charset="0"/>
              <a:buChar char="•"/>
            </a:pPr>
            <a:r>
              <a:rPr lang="en-CA" sz="2800" dirty="0">
                <a:solidFill>
                  <a:schemeClr val="bg1"/>
                </a:solidFill>
              </a:rPr>
              <a:t>Marxism/Communism was rabidly anti-family</a:t>
            </a:r>
          </a:p>
          <a:p>
            <a:pPr marL="914400" lvl="1" indent="-457200">
              <a:buFont typeface="Arial" panose="020B0604020202020204" pitchFamily="34" charset="0"/>
              <a:buChar char="•"/>
            </a:pPr>
            <a:r>
              <a:rPr lang="en-CA" sz="2400" i="1" dirty="0">
                <a:solidFill>
                  <a:schemeClr val="bg1"/>
                </a:solidFill>
              </a:rPr>
              <a:t>Communist Manifesto </a:t>
            </a:r>
            <a:r>
              <a:rPr lang="en-CA" sz="2400" dirty="0">
                <a:solidFill>
                  <a:schemeClr val="bg1"/>
                </a:solidFill>
              </a:rPr>
              <a:t>(1848): “abolition of the family”</a:t>
            </a:r>
          </a:p>
          <a:p>
            <a:pPr marL="914400" lvl="1" indent="-457200">
              <a:buFont typeface="Arial" panose="020B0604020202020204" pitchFamily="34" charset="0"/>
              <a:buChar char="•"/>
            </a:pPr>
            <a:r>
              <a:rPr lang="en-CA" sz="2400" dirty="0">
                <a:solidFill>
                  <a:schemeClr val="bg1"/>
                </a:solidFill>
              </a:rPr>
              <a:t>Engels (1884) hoped to unleash “unconstrained sexual intercourse” to free women.</a:t>
            </a:r>
          </a:p>
          <a:p>
            <a:pPr marL="457200" indent="-457200">
              <a:buFont typeface="Arial" panose="020B0604020202020204" pitchFamily="34" charset="0"/>
              <a:buChar char="•"/>
            </a:pPr>
            <a:endParaRPr lang="en-CA" sz="2800" i="1" dirty="0">
              <a:solidFill>
                <a:schemeClr val="bg1"/>
              </a:solidFill>
            </a:endParaRPr>
          </a:p>
          <a:p>
            <a:pPr marL="914400" lvl="1" indent="-457200">
              <a:buFont typeface="Arial" panose="020B0604020202020204" pitchFamily="34" charset="0"/>
              <a:buChar char="•"/>
            </a:pPr>
            <a:endParaRPr lang="en-CA" sz="2400" dirty="0">
              <a:solidFill>
                <a:schemeClr val="bg1"/>
              </a:solidFill>
            </a:endParaRPr>
          </a:p>
          <a:p>
            <a:pPr marL="914400" lvl="1" indent="-457200">
              <a:buFont typeface="Arial" panose="020B0604020202020204" pitchFamily="34" charset="0"/>
              <a:buChar char="•"/>
            </a:pPr>
            <a:endParaRPr lang="en-CA" sz="2400" dirty="0">
              <a:solidFill>
                <a:schemeClr val="bg1"/>
              </a:solidFill>
            </a:endParaRPr>
          </a:p>
          <a:p>
            <a:endParaRPr lang="en-CA" sz="2800" dirty="0">
              <a:solidFill>
                <a:schemeClr val="bg1"/>
              </a:solidFill>
            </a:endParaRPr>
          </a:p>
        </p:txBody>
      </p:sp>
    </p:spTree>
    <p:extLst>
      <p:ext uri="{BB962C8B-B14F-4D97-AF65-F5344CB8AC3E}">
        <p14:creationId xmlns:p14="http://schemas.microsoft.com/office/powerpoint/2010/main" val="139764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02419-E6EB-39B2-E290-E045AB96324B}"/>
              </a:ext>
            </a:extLst>
          </p:cNvPr>
          <p:cNvSpPr/>
          <p:nvPr/>
        </p:nvSpPr>
        <p:spPr>
          <a:xfrm>
            <a:off x="152400" y="133350"/>
            <a:ext cx="8839200" cy="4876800"/>
          </a:xfrm>
          <a:prstGeom prst="rect">
            <a:avLst/>
          </a:prstGeom>
          <a:solidFill>
            <a:srgbClr val="37441C">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32C2061A-D255-80AB-F59F-62CA179BBB06}"/>
              </a:ext>
            </a:extLst>
          </p:cNvPr>
          <p:cNvSpPr txBox="1">
            <a:spLocks/>
          </p:cNvSpPr>
          <p:nvPr/>
        </p:nvSpPr>
        <p:spPr>
          <a:xfrm>
            <a:off x="457200" y="205978"/>
            <a:ext cx="8229600" cy="1222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800" b="1" dirty="0">
                <a:solidFill>
                  <a:schemeClr val="bg1"/>
                </a:solidFill>
              </a:rPr>
              <a:t>How Did We Get Here?</a:t>
            </a:r>
            <a:endParaRPr lang="en-CA" sz="2800" dirty="0"/>
          </a:p>
        </p:txBody>
      </p:sp>
      <p:sp>
        <p:nvSpPr>
          <p:cNvPr id="7" name="TextBox 6">
            <a:extLst>
              <a:ext uri="{FF2B5EF4-FFF2-40B4-BE49-F238E27FC236}">
                <a16:creationId xmlns:a16="http://schemas.microsoft.com/office/drawing/2014/main" id="{7E653BDE-1C84-9397-99BD-BFEEF138F387}"/>
              </a:ext>
            </a:extLst>
          </p:cNvPr>
          <p:cNvSpPr txBox="1"/>
          <p:nvPr/>
        </p:nvSpPr>
        <p:spPr>
          <a:xfrm>
            <a:off x="228600" y="1431345"/>
            <a:ext cx="8839200" cy="5139869"/>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1"/>
                </a:solidFill>
              </a:rPr>
              <a:t>Contraception:</a:t>
            </a:r>
          </a:p>
          <a:p>
            <a:pPr marL="914400" lvl="1" indent="-457200">
              <a:buFont typeface="Arial" panose="020B0604020202020204" pitchFamily="34" charset="0"/>
              <a:buChar char="•"/>
            </a:pPr>
            <a:r>
              <a:rPr lang="en-CA" sz="2800" dirty="0">
                <a:solidFill>
                  <a:schemeClr val="bg1"/>
                </a:solidFill>
              </a:rPr>
              <a:t>Margaret Sanger: racist, sexual libertine</a:t>
            </a:r>
          </a:p>
          <a:p>
            <a:pPr marL="914400" lvl="1" indent="-457200">
              <a:buFont typeface="Arial" panose="020B0604020202020204" pitchFamily="34" charset="0"/>
              <a:buChar char="•"/>
            </a:pPr>
            <a:r>
              <a:rPr lang="en-CA" sz="2800" dirty="0">
                <a:solidFill>
                  <a:schemeClr val="bg1"/>
                </a:solidFill>
              </a:rPr>
              <a:t>Lambeth 1930 permitted contraceptive use</a:t>
            </a:r>
          </a:p>
          <a:p>
            <a:pPr marL="457200" indent="-457200">
              <a:buFont typeface="Arial" panose="020B0604020202020204" pitchFamily="34" charset="0"/>
              <a:buChar char="•"/>
            </a:pPr>
            <a:r>
              <a:rPr lang="en-CA" sz="2800" dirty="0">
                <a:solidFill>
                  <a:schemeClr val="bg1"/>
                </a:solidFill>
              </a:rPr>
              <a:t>Freud (1930): sexual love afforded man the strongest experiences of satisfaction… general erotism the central point of his life. </a:t>
            </a:r>
          </a:p>
          <a:p>
            <a:pPr marL="457200" indent="-457200">
              <a:buFont typeface="Arial" panose="020B0604020202020204" pitchFamily="34" charset="0"/>
              <a:buChar char="•"/>
            </a:pPr>
            <a:r>
              <a:rPr lang="en-CA" sz="2800" dirty="0">
                <a:solidFill>
                  <a:schemeClr val="bg1"/>
                </a:solidFill>
              </a:rPr>
              <a:t>Freud’s philosophy and Kinsey’s (1894-1956) research normalized sexual immorality and child sexuality</a:t>
            </a:r>
          </a:p>
          <a:p>
            <a:pPr marL="457200" indent="-457200">
              <a:buFont typeface="Arial" panose="020B0604020202020204" pitchFamily="34" charset="0"/>
              <a:buChar char="•"/>
            </a:pPr>
            <a:endParaRPr lang="en-CA" sz="2800" i="1" dirty="0">
              <a:solidFill>
                <a:schemeClr val="bg1"/>
              </a:solidFill>
            </a:endParaRPr>
          </a:p>
          <a:p>
            <a:pPr marL="914400" lvl="1" indent="-457200">
              <a:buFont typeface="Arial" panose="020B0604020202020204" pitchFamily="34" charset="0"/>
              <a:buChar char="•"/>
            </a:pPr>
            <a:endParaRPr lang="en-CA" sz="2400" dirty="0">
              <a:solidFill>
                <a:schemeClr val="bg1"/>
              </a:solidFill>
            </a:endParaRPr>
          </a:p>
          <a:p>
            <a:pPr marL="914400" lvl="1" indent="-457200">
              <a:buFont typeface="Arial" panose="020B0604020202020204" pitchFamily="34" charset="0"/>
              <a:buChar char="•"/>
            </a:pPr>
            <a:endParaRPr lang="en-CA" sz="2400" dirty="0">
              <a:solidFill>
                <a:schemeClr val="bg1"/>
              </a:solidFill>
            </a:endParaRPr>
          </a:p>
          <a:p>
            <a:endParaRPr lang="en-CA" sz="2800" dirty="0">
              <a:solidFill>
                <a:schemeClr val="bg1"/>
              </a:solidFill>
            </a:endParaRPr>
          </a:p>
        </p:txBody>
      </p:sp>
    </p:spTree>
    <p:extLst>
      <p:ext uri="{BB962C8B-B14F-4D97-AF65-F5344CB8AC3E}">
        <p14:creationId xmlns:p14="http://schemas.microsoft.com/office/powerpoint/2010/main" val="3141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02419-E6EB-39B2-E290-E045AB96324B}"/>
              </a:ext>
            </a:extLst>
          </p:cNvPr>
          <p:cNvSpPr/>
          <p:nvPr/>
        </p:nvSpPr>
        <p:spPr>
          <a:xfrm>
            <a:off x="152400" y="133350"/>
            <a:ext cx="8839200" cy="4876800"/>
          </a:xfrm>
          <a:prstGeom prst="rect">
            <a:avLst/>
          </a:prstGeom>
          <a:solidFill>
            <a:srgbClr val="37441C">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32C2061A-D255-80AB-F59F-62CA179BBB06}"/>
              </a:ext>
            </a:extLst>
          </p:cNvPr>
          <p:cNvSpPr txBox="1">
            <a:spLocks/>
          </p:cNvSpPr>
          <p:nvPr/>
        </p:nvSpPr>
        <p:spPr>
          <a:xfrm>
            <a:off x="457200" y="205978"/>
            <a:ext cx="8229600" cy="1222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800" b="1" dirty="0">
                <a:solidFill>
                  <a:schemeClr val="bg1"/>
                </a:solidFill>
              </a:rPr>
              <a:t>How Did We Get Here?</a:t>
            </a:r>
            <a:endParaRPr lang="en-CA" sz="2800" dirty="0"/>
          </a:p>
        </p:txBody>
      </p:sp>
      <p:sp>
        <p:nvSpPr>
          <p:cNvPr id="7" name="TextBox 6">
            <a:extLst>
              <a:ext uri="{FF2B5EF4-FFF2-40B4-BE49-F238E27FC236}">
                <a16:creationId xmlns:a16="http://schemas.microsoft.com/office/drawing/2014/main" id="{7E653BDE-1C84-9397-99BD-BFEEF138F387}"/>
              </a:ext>
            </a:extLst>
          </p:cNvPr>
          <p:cNvSpPr txBox="1"/>
          <p:nvPr/>
        </p:nvSpPr>
        <p:spPr>
          <a:xfrm>
            <a:off x="228600" y="1431345"/>
            <a:ext cx="8839200" cy="3847207"/>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1"/>
                </a:solidFill>
              </a:rPr>
              <a:t>Postmodernists, Foucault (1926-84) and Derrida (1930-2004) undermined objective truth and created the philosophical basis for a victim culture</a:t>
            </a:r>
          </a:p>
          <a:p>
            <a:pPr marL="457200" indent="-457200">
              <a:buFont typeface="Arial" panose="020B0604020202020204" pitchFamily="34" charset="0"/>
              <a:buChar char="•"/>
            </a:pPr>
            <a:r>
              <a:rPr lang="en-CA" sz="2800" dirty="0">
                <a:solidFill>
                  <a:schemeClr val="bg1"/>
                </a:solidFill>
              </a:rPr>
              <a:t>Feminism and the sexual revolution created a fertile ground for the LGBT movement</a:t>
            </a:r>
          </a:p>
          <a:p>
            <a:pPr marL="457200" indent="-457200">
              <a:buFont typeface="Arial" panose="020B0604020202020204" pitchFamily="34" charset="0"/>
              <a:buChar char="•"/>
            </a:pPr>
            <a:endParaRPr lang="en-CA" sz="2800" i="1" dirty="0">
              <a:solidFill>
                <a:schemeClr val="bg1"/>
              </a:solidFill>
            </a:endParaRPr>
          </a:p>
          <a:p>
            <a:pPr marL="914400" lvl="1" indent="-457200">
              <a:buFont typeface="Arial" panose="020B0604020202020204" pitchFamily="34" charset="0"/>
              <a:buChar char="•"/>
            </a:pPr>
            <a:endParaRPr lang="en-CA" sz="2400" dirty="0">
              <a:solidFill>
                <a:schemeClr val="bg1"/>
              </a:solidFill>
            </a:endParaRPr>
          </a:p>
          <a:p>
            <a:pPr marL="914400" lvl="1" indent="-457200">
              <a:buFont typeface="Arial" panose="020B0604020202020204" pitchFamily="34" charset="0"/>
              <a:buChar char="•"/>
            </a:pPr>
            <a:endParaRPr lang="en-CA" sz="2400" dirty="0">
              <a:solidFill>
                <a:schemeClr val="bg1"/>
              </a:solidFill>
            </a:endParaRPr>
          </a:p>
          <a:p>
            <a:endParaRPr lang="en-CA" sz="2800" dirty="0">
              <a:solidFill>
                <a:schemeClr val="bg1"/>
              </a:solidFill>
            </a:endParaRPr>
          </a:p>
        </p:txBody>
      </p:sp>
    </p:spTree>
    <p:extLst>
      <p:ext uri="{BB962C8B-B14F-4D97-AF65-F5344CB8AC3E}">
        <p14:creationId xmlns:p14="http://schemas.microsoft.com/office/powerpoint/2010/main" val="16949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02419-E6EB-39B2-E290-E045AB96324B}"/>
              </a:ext>
            </a:extLst>
          </p:cNvPr>
          <p:cNvSpPr/>
          <p:nvPr/>
        </p:nvSpPr>
        <p:spPr>
          <a:xfrm>
            <a:off x="152400" y="133350"/>
            <a:ext cx="8839200" cy="4876800"/>
          </a:xfrm>
          <a:prstGeom prst="rect">
            <a:avLst/>
          </a:prstGeom>
          <a:solidFill>
            <a:srgbClr val="37441C">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32C2061A-D255-80AB-F59F-62CA179BBB06}"/>
              </a:ext>
            </a:extLst>
          </p:cNvPr>
          <p:cNvSpPr txBox="1">
            <a:spLocks/>
          </p:cNvSpPr>
          <p:nvPr/>
        </p:nvSpPr>
        <p:spPr>
          <a:xfrm>
            <a:off x="457200" y="205978"/>
            <a:ext cx="8229600" cy="1222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800" b="1" dirty="0">
                <a:solidFill>
                  <a:schemeClr val="bg1"/>
                </a:solidFill>
              </a:rPr>
              <a:t>How Did We Get Here?</a:t>
            </a:r>
            <a:endParaRPr lang="en-CA" sz="2800" dirty="0"/>
          </a:p>
        </p:txBody>
      </p:sp>
      <p:sp>
        <p:nvSpPr>
          <p:cNvPr id="7" name="TextBox 6">
            <a:extLst>
              <a:ext uri="{FF2B5EF4-FFF2-40B4-BE49-F238E27FC236}">
                <a16:creationId xmlns:a16="http://schemas.microsoft.com/office/drawing/2014/main" id="{7E653BDE-1C84-9397-99BD-BFEEF138F387}"/>
              </a:ext>
            </a:extLst>
          </p:cNvPr>
          <p:cNvSpPr txBox="1"/>
          <p:nvPr/>
        </p:nvSpPr>
        <p:spPr>
          <a:xfrm>
            <a:off x="228600" y="1431345"/>
            <a:ext cx="8839200" cy="2985433"/>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1"/>
                </a:solidFill>
              </a:rPr>
              <a:t>Transgender ideology is the penultimate movement away from the image of God and a neo-gnostic religion</a:t>
            </a:r>
          </a:p>
          <a:p>
            <a:pPr marL="457200" indent="-457200">
              <a:buFont typeface="Arial" panose="020B0604020202020204" pitchFamily="34" charset="0"/>
              <a:buChar char="•"/>
            </a:pPr>
            <a:r>
              <a:rPr lang="en-CA" sz="2800" dirty="0">
                <a:solidFill>
                  <a:schemeClr val="bg1"/>
                </a:solidFill>
              </a:rPr>
              <a:t>Pedophilia and transhumanism are around the corner. Foundations are already laid</a:t>
            </a:r>
          </a:p>
          <a:p>
            <a:pPr marL="914400" lvl="1" indent="-457200">
              <a:buFont typeface="Arial" panose="020B0604020202020204" pitchFamily="34" charset="0"/>
              <a:buChar char="•"/>
            </a:pPr>
            <a:endParaRPr lang="en-CA" sz="2400" dirty="0">
              <a:solidFill>
                <a:schemeClr val="bg1"/>
              </a:solidFill>
            </a:endParaRPr>
          </a:p>
          <a:p>
            <a:pPr marL="914400" lvl="1" indent="-457200">
              <a:buFont typeface="Arial" panose="020B0604020202020204" pitchFamily="34" charset="0"/>
              <a:buChar char="•"/>
            </a:pPr>
            <a:endParaRPr lang="en-CA" sz="2400" dirty="0">
              <a:solidFill>
                <a:schemeClr val="bg1"/>
              </a:solidFill>
            </a:endParaRPr>
          </a:p>
          <a:p>
            <a:endParaRPr lang="en-CA" sz="2800" dirty="0">
              <a:solidFill>
                <a:schemeClr val="bg1"/>
              </a:solidFill>
            </a:endParaRPr>
          </a:p>
        </p:txBody>
      </p:sp>
    </p:spTree>
    <p:extLst>
      <p:ext uri="{BB962C8B-B14F-4D97-AF65-F5344CB8AC3E}">
        <p14:creationId xmlns:p14="http://schemas.microsoft.com/office/powerpoint/2010/main" val="24535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38237</TotalTime>
  <Words>622</Words>
  <Application>Microsoft Office PowerPoint</Application>
  <PresentationFormat>On-screen Show (16:9)</PresentationFormat>
  <Paragraphs>60</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blank</vt:lpstr>
      <vt:lpstr>Our SOGI Culture and How We Got Here Paul Dirks  Published at Public Discourse.  Author of Is There Anything Good About Hell? Co-founder of COMPASS Schools and New Antioch Institute Pastor. Father of five.       </vt:lpstr>
      <vt:lpstr>The Pagan Exchange  For although they knew God, they did not honor him as God or give thanks to him, but they became futile in their thinking, and their foolish hearts were darkened. Claiming to be wise, they became fools, and exchanged the glory of the immortal God for images resembling mortal man and birds and animals and creeping things. Therefore God gave them up in the lusts of their hearts to impurity, to the dishonoring of their bodies among themselves, because they exchanged the truth about God for a lie and worshiped and served the creature rather than the Creator, who is blessed forever! Amen. (Ro 1:21–25)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Paul Dirks</cp:lastModifiedBy>
  <cp:revision>228</cp:revision>
  <cp:lastPrinted>2017-10-25T16:17:42Z</cp:lastPrinted>
  <dcterms:created xsi:type="dcterms:W3CDTF">2015-02-27T22:26:52Z</dcterms:created>
  <dcterms:modified xsi:type="dcterms:W3CDTF">2022-10-14T18:56:03Z</dcterms:modified>
</cp:coreProperties>
</file>